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58" r:id="rId7"/>
    <p:sldId id="275" r:id="rId8"/>
    <p:sldId id="263" r:id="rId9"/>
    <p:sldId id="269" r:id="rId10"/>
    <p:sldId id="272" r:id="rId11"/>
    <p:sldId id="264" r:id="rId12"/>
    <p:sldId id="268" r:id="rId13"/>
    <p:sldId id="270" r:id="rId14"/>
    <p:sldId id="276" r:id="rId15"/>
    <p:sldId id="265" r:id="rId16"/>
    <p:sldId id="277" r:id="rId17"/>
    <p:sldId id="278" r:id="rId18"/>
    <p:sldId id="279" r:id="rId19"/>
    <p:sldId id="26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714" y="78"/>
      </p:cViewPr>
      <p:guideLst>
        <p:guide orient="horz" pos="220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724735-1A75-480E-932A-0FC28F7649F2}" type="datetimeFigureOut">
              <a:rPr lang="ru-RU" smtClean="0"/>
              <a:t>21.05.2024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423788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724735-1A75-480E-932A-0FC28F7649F2}" type="datetimeFigureOut">
              <a:rPr lang="ru-RU" smtClean="0"/>
              <a:t>21.05.2024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284391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724735-1A75-480E-932A-0FC28F7649F2}" type="datetimeFigureOut">
              <a:rPr lang="ru-RU" smtClean="0"/>
              <a:t>21.05.2024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244810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724735-1A75-480E-932A-0FC28F7649F2}" type="datetimeFigureOut">
              <a:rPr lang="ru-RU" smtClean="0"/>
              <a:t>21.05.2024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415671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724735-1A75-480E-932A-0FC28F7649F2}" type="datetimeFigureOut">
              <a:rPr lang="ru-RU" smtClean="0"/>
              <a:t>21.05.2024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5848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724735-1A75-480E-932A-0FC28F7649F2}" type="datetimeFigureOut">
              <a:rPr lang="ru-RU" smtClean="0"/>
              <a:t>21.05.2024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22706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724735-1A75-480E-932A-0FC28F7649F2}" type="datetimeFigureOut">
              <a:rPr lang="ru-RU" smtClean="0"/>
              <a:t>21.05.2024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39876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724735-1A75-480E-932A-0FC28F7649F2}" type="datetimeFigureOut">
              <a:rPr lang="ru-RU" smtClean="0"/>
              <a:t>21.05.2024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334487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724735-1A75-480E-932A-0FC28F7649F2}" type="datetimeFigureOut">
              <a:rPr lang="ru-RU" smtClean="0"/>
              <a:t>21.05.2024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385941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724735-1A75-480E-932A-0FC28F7649F2}" type="datetimeFigureOut">
              <a:rPr lang="ru-RU" smtClean="0"/>
              <a:t>21.05.2024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228245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724735-1A75-480E-932A-0FC28F7649F2}" type="datetimeFigureOut">
              <a:rPr lang="ru-RU" smtClean="0"/>
              <a:t>21.05.2024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562999-B97F-417F-97D1-31BC5BAA0B28}" type="slidenum">
              <a:rPr lang="ru-RU" smtClean="0"/>
              <a:t>‹#›</a:t>
            </a:fld>
            <a:endParaRPr lang="ru-RU"/>
          </a:p>
        </p:txBody>
      </p:sp>
    </p:spTree>
    <p:extLst>
      <p:ext uri="{BB962C8B-B14F-4D97-AF65-F5344CB8AC3E}">
        <p14:creationId xmlns:p14="http://schemas.microsoft.com/office/powerpoint/2010/main" val="103033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24735-1A75-480E-932A-0FC28F7649F2}" type="datetimeFigureOut">
              <a:rPr lang="ru-RU" smtClean="0"/>
              <a:t>21.05.2024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62999-B97F-417F-97D1-31BC5BAA0B28}" type="slidenum">
              <a:rPr lang="ru-RU" smtClean="0"/>
              <a:t>‹#›</a:t>
            </a:fld>
            <a:endParaRPr lang="ru-RU"/>
          </a:p>
        </p:txBody>
      </p:sp>
    </p:spTree>
    <p:extLst>
      <p:ext uri="{BB962C8B-B14F-4D97-AF65-F5344CB8AC3E}">
        <p14:creationId xmlns:p14="http://schemas.microsoft.com/office/powerpoint/2010/main" val="101462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kno.rada.gov.ua/documents/zasid/76152.htm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kno.rada.gov.ua/uploads/documents/38726.pdf"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1055;&#1088;&#1080;&#1088;&#1086;&#1076;&#1072;%20-%201.ppsx" TargetMode="External"/><Relationship Id="rId3" Type="http://schemas.openxmlformats.org/officeDocument/2006/relationships/image" Target="../media/image13.jpeg"/><Relationship Id="rId7" Type="http://schemas.openxmlformats.org/officeDocument/2006/relationships/hyperlink" Target="&#1052;&#1080;&#1089;&#1090;&#1077;&#1094;&#1090;&#1074;&#1086;%20-%204.ppsx"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1052;&#1072;&#1090;&#1077;&#1084;&#1072;&#1090;&#1080;&#1082;&#1072;%20-%203.ppsx" TargetMode="External"/><Relationship Id="rId5" Type="http://schemas.openxmlformats.org/officeDocument/2006/relationships/hyperlink" Target="&#1030;&#1089;&#1090;&#1086;&#1088;&#1110;&#1103;%20-%202.ppsx"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hatgpt.com/share/bdc8cf03-99fa-47f9-b9a1-602977f34199"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hyperlink" Target="https://www.unite.ai/uk/aniportrait-%D0%B0%D1%83%D0%B4%D1%96%D0%BE%D1%81%D0%B8%D0%BD%D1%82%D0%B5%D0%B7-%D1%84%D0%BE%D1%82%D0%BE%D1%80%D0%B5%D0%B0%D0%BB%D1%96%D1%81%D1%82%D0%B8%D1%87%D0%BD%D0%BE%D1%97-%D0%BF%D0%BE%D1%80%D1%82%D1%80%D0%B5%D1%82%D0%BD%D0%BE%D1%97-%D0%B0%D0%BD%D1%96%D0%BC%D0%B0%D1%86%D1%96%D1%97/" TargetMode="External"/><Relationship Id="rId13" Type="http://schemas.openxmlformats.org/officeDocument/2006/relationships/image" Target="../media/image19.jpeg"/><Relationship Id="rId3" Type="http://schemas.openxmlformats.org/officeDocument/2006/relationships/hyperlink" Target="https://www.udio.com/" TargetMode="External"/><Relationship Id="rId7" Type="http://schemas.openxmlformats.org/officeDocument/2006/relationships/hyperlink" Target="https://ain.ua/2023/09/28/loopsie-pidkoryuye-uanet/" TargetMode="External"/><Relationship Id="rId12"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my.soundful.com/templates/" TargetMode="External"/><Relationship Id="rId11" Type="http://schemas.openxmlformats.org/officeDocument/2006/relationships/image" Target="../media/image17.jpg"/><Relationship Id="rId5" Type="http://schemas.openxmlformats.org/officeDocument/2006/relationships/hyperlink" Target="https://creators.aiva.ai/create/Styles" TargetMode="External"/><Relationship Id="rId10" Type="http://schemas.openxmlformats.org/officeDocument/2006/relationships/hyperlink" Target="https://chatgpt.com/share/5cb1155c-fef8-4801-979d-e63b26fc5b95" TargetMode="External"/><Relationship Id="rId4" Type="http://schemas.openxmlformats.org/officeDocument/2006/relationships/hyperlink" Target="https://www.udio.com/songs/8RzCwVZk1NhNLwac8joez7" TargetMode="External"/><Relationship Id="rId9" Type="http://schemas.openxmlformats.org/officeDocument/2006/relationships/hyperlink" Target="https://sketch.metademolab.com/canva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imp.org/downloads/" TargetMode="External"/><Relationship Id="rId13" Type="http://schemas.openxmlformats.org/officeDocument/2006/relationships/hyperlink" Target="https://chatgpt.com/share/bc855006-70b4-42e0-9afd-925f5527b773" TargetMode="External"/><Relationship Id="rId18" Type="http://schemas.openxmlformats.org/officeDocument/2006/relationships/image" Target="../media/image22.jpeg"/><Relationship Id="rId3" Type="http://schemas.openxmlformats.org/officeDocument/2006/relationships/hyperlink" Target="https://www.unite.ai/uk/%D0%9D%D0%B0/getimg" TargetMode="External"/><Relationship Id="rId7" Type="http://schemas.openxmlformats.org/officeDocument/2006/relationships/hyperlink" Target="https://www.canva.com/uk_ua/" TargetMode="External"/><Relationship Id="rId12" Type="http://schemas.openxmlformats.org/officeDocument/2006/relationships/hyperlink" Target="https://my.soundful.com/templates/" TargetMode="External"/><Relationship Id="rId17" Type="http://schemas.openxmlformats.org/officeDocument/2006/relationships/hyperlink" Target="https://justdancenow.com/" TargetMode="External"/><Relationship Id="rId2" Type="http://schemas.openxmlformats.org/officeDocument/2006/relationships/image" Target="../media/image1.jpeg"/><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hyperlink" Target="https://deepdreamgenerator.com/" TargetMode="External"/><Relationship Id="rId11" Type="http://schemas.openxmlformats.org/officeDocument/2006/relationships/hyperlink" Target="https://creators.aiva.ai/create/Styles" TargetMode="External"/><Relationship Id="rId5" Type="http://schemas.openxmlformats.org/officeDocument/2006/relationships/hyperlink" Target="https://www.artbreeder.com/" TargetMode="External"/><Relationship Id="rId15" Type="http://schemas.openxmlformats.org/officeDocument/2006/relationships/image" Target="../media/image20.jpeg"/><Relationship Id="rId10" Type="http://schemas.openxmlformats.org/officeDocument/2006/relationships/hyperlink" Target="https://www.udio.com/songs/8RzCwVZk1NhNLwac8joez7" TargetMode="External"/><Relationship Id="rId19" Type="http://schemas.openxmlformats.org/officeDocument/2006/relationships/image" Target="../media/image23.jpeg"/><Relationship Id="rId4" Type="http://schemas.openxmlformats.org/officeDocument/2006/relationships/hyperlink" Target="https://www.unite.ai/uk/%D0%9D%D0%B0/%D0%B2%D0%B0%D0%BF%D0%BD%D1%8F%D0%BD%D0%B8%D0%B9-%D0%B4%D1%80%D1%96%D1%82" TargetMode="External"/><Relationship Id="rId9" Type="http://schemas.openxmlformats.org/officeDocument/2006/relationships/hyperlink" Target="https://www.udio.com/" TargetMode="External"/><Relationship Id="rId14" Type="http://schemas.openxmlformats.org/officeDocument/2006/relationships/hyperlink" Target="https://chatgpt.com/share/5cb1155c-fef8-4801-979d-e63b26fc5b9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view.genial.ly/660085e4caf8c90014fff5d5/interactive-content-17052024-vebinar-integraciyi-ta-mizhpredmetni-zvyazk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cprpp.od.ua/wp-content/uploads/2023/08/%D0%9C%D0%B0%D0%BB%D1%96%D1%86%D1%8C%D0%BA%D0%B0-%D0%90.-%D0%94.-%D0%9F%D1%80%D0%B5%D0%B7%D0%B5%D0%BD%D1%82%D0%B0%D1%86%D1%96%D1%8F-%D0%BC%D1%96%D0%B6%D0%BF%D1%80%D0%B5%D0%B4%D0%BC%D0%B5%D1%82%D0%BD%D1%96-%D0%B7%D0%B2%D1%8F%D0%B7%D0%BA%D0%B8.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lib.iitta.gov.ua/715691/1/Zhukova_19_DTiP_Konf.pdf"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ocprpp.od.ua/wp-content/uploads/2023/08/%D0%9C%D0%B0%D0%BB%D1%96%D1%86%D1%8C%D0%BA%D0%B0-%D0%90.-%D0%94.-%D0%9F%D1%80%D0%B5%D0%B7%D0%B5%D0%BD%D1%82%D0%B0%D1%86%D1%96%D1%8F-%D0%BC%D1%96%D0%B6%D0%BF%D1%80%D0%B5%D0%B4%D0%BC%D0%B5%D1%82%D0%BD%D1%96-%D0%B7%D0%B2%D1%8F%D0%B7%D0%BA%D0%B8.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8465" y="2293460"/>
            <a:ext cx="5404863" cy="1963072"/>
          </a:xfrm>
        </p:spPr>
        <p:txBody>
          <a:bodyPr>
            <a:noAutofit/>
          </a:bodyPr>
          <a:lstStyle/>
          <a:p>
            <a:pPr algn="l"/>
            <a:r>
              <a:rPr lang="uk-UA" sz="3200" dirty="0">
                <a:latin typeface="Arial Black" panose="020B0A04020102020204" pitchFamily="34" charset="0"/>
              </a:rPr>
              <a:t>Інтеграція та міжпредметні зв`язки </a:t>
            </a:r>
            <a:br>
              <a:rPr lang="uk-UA" sz="3200" dirty="0">
                <a:latin typeface="Arial Black" panose="020B0A04020102020204" pitchFamily="34" charset="0"/>
              </a:rPr>
            </a:br>
            <a:r>
              <a:rPr lang="uk-UA" sz="3200" dirty="0">
                <a:latin typeface="Arial Black" panose="020B0A04020102020204" pitchFamily="34" charset="0"/>
              </a:rPr>
              <a:t>на </a:t>
            </a:r>
            <a:r>
              <a:rPr lang="uk-UA" sz="3200" dirty="0" err="1">
                <a:latin typeface="Arial Black" panose="020B0A04020102020204" pitchFamily="34" charset="0"/>
              </a:rPr>
              <a:t>уроках</a:t>
            </a:r>
            <a:r>
              <a:rPr lang="uk-UA" sz="3200" dirty="0">
                <a:latin typeface="Arial Black" panose="020B0A04020102020204" pitchFamily="34" charset="0"/>
              </a:rPr>
              <a:t> мистецької освітньої галузі</a:t>
            </a:r>
            <a:endParaRPr lang="ru-RU" sz="3200" dirty="0">
              <a:latin typeface="Arial Black" panose="020B0A0402010202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TextBox 3"/>
          <p:cNvSpPr txBox="1"/>
          <p:nvPr/>
        </p:nvSpPr>
        <p:spPr>
          <a:xfrm>
            <a:off x="1278465" y="4417996"/>
            <a:ext cx="2370329" cy="646331"/>
          </a:xfrm>
          <a:prstGeom prst="rect">
            <a:avLst/>
          </a:prstGeom>
          <a:noFill/>
        </p:spPr>
        <p:txBody>
          <a:bodyPr wrap="none" rtlCol="0">
            <a:spAutoFit/>
          </a:bodyPr>
          <a:lstStyle/>
          <a:p>
            <a:r>
              <a:rPr lang="uk-UA" dirty="0" smtClean="0"/>
              <a:t>ТЕМА</a:t>
            </a:r>
            <a:r>
              <a:rPr lang="en-US" dirty="0" smtClean="0"/>
              <a:t> </a:t>
            </a:r>
            <a:r>
              <a:rPr lang="uk-UA" smtClean="0"/>
              <a:t>№2</a:t>
            </a:r>
            <a:endParaRPr lang="uk-UA" dirty="0"/>
          </a:p>
          <a:p>
            <a:r>
              <a:rPr lang="uk-UA" dirty="0" smtClean="0"/>
              <a:t>Міжпредметні зв’язки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38" y="0"/>
            <a:ext cx="4405161" cy="6858000"/>
          </a:xfrm>
          <a:prstGeom prst="rect">
            <a:avLst/>
          </a:prstGeom>
        </p:spPr>
      </p:pic>
      <p:sp>
        <p:nvSpPr>
          <p:cNvPr id="6" name="TextBox 5"/>
          <p:cNvSpPr txBox="1"/>
          <p:nvPr/>
        </p:nvSpPr>
        <p:spPr>
          <a:xfrm>
            <a:off x="8371392" y="6183941"/>
            <a:ext cx="3465436" cy="369332"/>
          </a:xfrm>
          <a:prstGeom prst="rect">
            <a:avLst/>
          </a:prstGeom>
          <a:noFill/>
        </p:spPr>
        <p:txBody>
          <a:bodyPr wrap="none" rtlCol="0">
            <a:spAutoFit/>
          </a:bodyPr>
          <a:lstStyle/>
          <a:p>
            <a:r>
              <a:rPr lang="uk-UA" dirty="0"/>
              <a:t>Консультант: Андрій Слободянюк</a:t>
            </a:r>
            <a:endParaRPr lang="ru-RU" dirty="0"/>
          </a:p>
        </p:txBody>
      </p:sp>
    </p:spTree>
    <p:extLst>
      <p:ext uri="{BB962C8B-B14F-4D97-AF65-F5344CB8AC3E}">
        <p14:creationId xmlns:p14="http://schemas.microsoft.com/office/powerpoint/2010/main" val="329386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6" name="Прямоугольник 5"/>
          <p:cNvSpPr/>
          <p:nvPr/>
        </p:nvSpPr>
        <p:spPr>
          <a:xfrm>
            <a:off x="355600" y="1253340"/>
            <a:ext cx="6578799" cy="4708981"/>
          </a:xfrm>
          <a:prstGeom prst="rect">
            <a:avLst/>
          </a:prstGeom>
        </p:spPr>
        <p:txBody>
          <a:bodyPr wrap="square">
            <a:spAutoFit/>
          </a:bodyPr>
          <a:lstStyle/>
          <a:p>
            <a:pPr>
              <a:lnSpc>
                <a:spcPct val="150000"/>
              </a:lnSpc>
            </a:pPr>
            <a:r>
              <a:rPr lang="ru-RU" sz="2800" dirty="0" err="1" smtClean="0">
                <a:latin typeface="Times New Roman" panose="02020603050405020304" pitchFamily="18" charset="0"/>
                <a:cs typeface="Times New Roman" panose="02020603050405020304" pitchFamily="18" charset="0"/>
              </a:rPr>
              <a:t>Форми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реалізації</a:t>
            </a:r>
            <a:r>
              <a:rPr lang="ru-RU" sz="2800" dirty="0" smtClean="0">
                <a:latin typeface="Times New Roman" panose="02020603050405020304" pitchFamily="18" charset="0"/>
                <a:cs typeface="Times New Roman" panose="02020603050405020304" pitchFamily="18" charset="0"/>
              </a:rPr>
              <a:t> </a:t>
            </a:r>
          </a:p>
          <a:p>
            <a:pPr>
              <a:lnSpc>
                <a:spcPct val="150000"/>
              </a:lnSpc>
            </a:pPr>
            <a:r>
              <a:rPr lang="ru-RU" sz="2800" dirty="0" err="1" smtClean="0">
                <a:latin typeface="Times New Roman" panose="02020603050405020304" pitchFamily="18" charset="0"/>
                <a:cs typeface="Times New Roman" panose="02020603050405020304" pitchFamily="18" charset="0"/>
              </a:rPr>
              <a:t>міжпредметних</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звязків</a:t>
            </a:r>
            <a:r>
              <a:rPr lang="ru-RU" sz="2800" dirty="0" smtClean="0">
                <a:latin typeface="Times New Roman" panose="02020603050405020304" pitchFamily="18" charset="0"/>
                <a:cs typeface="Times New Roman" panose="02020603050405020304" pitchFamily="18" charset="0"/>
              </a:rPr>
              <a:t>:</a:t>
            </a:r>
          </a:p>
          <a:p>
            <a:pPr fontAlgn="base"/>
            <a:endParaRPr lang="ru-RU" dirty="0" smtClean="0"/>
          </a:p>
          <a:p>
            <a:pPr fontAlgn="base"/>
            <a:r>
              <a:rPr lang="ru-RU" i="1" dirty="0" err="1" smtClean="0">
                <a:latin typeface="Times New Roman" panose="02020603050405020304" pitchFamily="18" charset="0"/>
                <a:cs typeface="Times New Roman" panose="02020603050405020304" pitchFamily="18" charset="0"/>
              </a:rPr>
              <a:t>Індивідуальні</a:t>
            </a:r>
            <a:r>
              <a:rPr lang="ru-RU" i="1" dirty="0" smtClean="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форми</a:t>
            </a:r>
            <a:r>
              <a:rPr lang="ru-RU"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твори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самостійні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дослідження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доповіді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відгуки</a:t>
            </a:r>
            <a:r>
              <a:rPr lang="ru-RU" i="1" dirty="0">
                <a:latin typeface="Times New Roman" panose="02020603050405020304" pitchFamily="18" charset="0"/>
                <a:cs typeface="Times New Roman" panose="02020603050405020304" pitchFamily="18" charset="0"/>
              </a:rPr>
              <a:t> про книжки та </a:t>
            </a:r>
            <a:r>
              <a:rPr lang="ru-RU" i="1" dirty="0" err="1">
                <a:latin typeface="Times New Roman" panose="02020603050405020304" pitchFamily="18" charset="0"/>
                <a:cs typeface="Times New Roman" panose="02020603050405020304" pitchFamily="18" charset="0"/>
              </a:rPr>
              <a:t>статті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самоспостереження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досліди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збір</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матеріалів</a:t>
            </a:r>
            <a:r>
              <a:rPr lang="ru-RU" i="1" dirty="0">
                <a:latin typeface="Times New Roman" panose="02020603050405020304" pitchFamily="18" charset="0"/>
                <a:cs typeface="Times New Roman" panose="02020603050405020304" pitchFamily="18" charset="0"/>
              </a:rPr>
              <a:t> з </a:t>
            </a:r>
            <a:r>
              <a:rPr lang="ru-RU" i="1" dirty="0" err="1">
                <a:latin typeface="Times New Roman" panose="02020603050405020304" pitchFamily="18" charset="0"/>
                <a:cs typeface="Times New Roman" panose="02020603050405020304" pitchFamily="18" charset="0"/>
              </a:rPr>
              <a:t>міжпредметної</a:t>
            </a:r>
            <a:r>
              <a:rPr lang="ru-RU" i="1" dirty="0">
                <a:latin typeface="Times New Roman" panose="02020603050405020304" pitchFamily="18" charset="0"/>
                <a:cs typeface="Times New Roman" panose="02020603050405020304" pitchFamily="18" charset="0"/>
              </a:rPr>
              <a:t> проблематики </a:t>
            </a:r>
            <a:r>
              <a:rPr lang="ru-RU" i="1" dirty="0" err="1">
                <a:latin typeface="Times New Roman" panose="02020603050405020304" pitchFamily="18" charset="0"/>
                <a:cs typeface="Times New Roman" panose="02020603050405020304" pitchFamily="18" charset="0"/>
              </a:rPr>
              <a:t>тощо</a:t>
            </a:r>
            <a:r>
              <a:rPr lang="ru-RU" i="1" dirty="0" smtClean="0">
                <a:latin typeface="Times New Roman" panose="02020603050405020304" pitchFamily="18" charset="0"/>
                <a:cs typeface="Times New Roman" panose="02020603050405020304" pitchFamily="18" charset="0"/>
              </a:rPr>
              <a:t>.</a:t>
            </a:r>
          </a:p>
          <a:p>
            <a:pPr fontAlgn="base"/>
            <a:endParaRPr lang="ru-RU" i="1" dirty="0">
              <a:latin typeface="Times New Roman" panose="02020603050405020304" pitchFamily="18" charset="0"/>
              <a:cs typeface="Times New Roman" panose="02020603050405020304" pitchFamily="18" charset="0"/>
            </a:endParaRPr>
          </a:p>
          <a:p>
            <a:pPr fontAlgn="base"/>
            <a:r>
              <a:rPr lang="ru-RU" i="1" dirty="0" err="1">
                <a:latin typeface="Times New Roman" panose="02020603050405020304" pitchFamily="18" charset="0"/>
                <a:cs typeface="Times New Roman" panose="02020603050405020304" pitchFamily="18" charset="0"/>
              </a:rPr>
              <a:t>Групові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форми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міжпредметні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тематичні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гуртки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секції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практичні</a:t>
            </a:r>
            <a:r>
              <a:rPr lang="ru-RU" i="1" dirty="0">
                <a:latin typeface="Times New Roman" panose="02020603050405020304" pitchFamily="18" charset="0"/>
                <a:cs typeface="Times New Roman" panose="02020603050405020304" pitchFamily="18" charset="0"/>
              </a:rPr>
              <a:t> роботи, </a:t>
            </a:r>
            <a:r>
              <a:rPr lang="ru-RU" i="1" dirty="0" err="1">
                <a:latin typeface="Times New Roman" panose="02020603050405020304" pitchFamily="18" charset="0"/>
                <a:cs typeface="Times New Roman" panose="02020603050405020304" pitchFamily="18" charset="0"/>
              </a:rPr>
              <a:t>обговорення</a:t>
            </a:r>
            <a:r>
              <a:rPr lang="ru-RU" i="1" dirty="0">
                <a:latin typeface="Times New Roman" panose="02020603050405020304" pitchFamily="18" charset="0"/>
                <a:cs typeface="Times New Roman" panose="02020603050405020304" pitchFamily="18" charset="0"/>
              </a:rPr>
              <a:t> книг, </a:t>
            </a:r>
            <a:r>
              <a:rPr lang="ru-RU" i="1" dirty="0" err="1">
                <a:latin typeface="Times New Roman" panose="02020603050405020304" pitchFamily="18" charset="0"/>
                <a:cs typeface="Times New Roman" panose="02020603050405020304" pitchFamily="18" charset="0"/>
              </a:rPr>
              <a:t>оформлення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стінгазет</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ігри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міжпредметного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змісту</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групові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творчі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завдання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туристичні</a:t>
            </a:r>
            <a:r>
              <a:rPr lang="ru-RU" i="1" dirty="0">
                <a:latin typeface="Times New Roman" panose="02020603050405020304" pitchFamily="18" charset="0"/>
                <a:cs typeface="Times New Roman" panose="02020603050405020304" pitchFamily="18" charset="0"/>
              </a:rPr>
              <a:t> походи </a:t>
            </a:r>
            <a:r>
              <a:rPr lang="ru-RU" i="1" dirty="0" err="1">
                <a:latin typeface="Times New Roman" panose="02020603050405020304" pitchFamily="18" charset="0"/>
                <a:cs typeface="Times New Roman" panose="02020603050405020304" pitchFamily="18" charset="0"/>
              </a:rPr>
              <a:t>екологічного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спрямування</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тощо</a:t>
            </a:r>
            <a:r>
              <a:rPr lang="ru-RU" i="1" dirty="0" smtClean="0">
                <a:latin typeface="Times New Roman" panose="02020603050405020304" pitchFamily="18" charset="0"/>
                <a:cs typeface="Times New Roman" panose="02020603050405020304" pitchFamily="18" charset="0"/>
              </a:rPr>
              <a:t>.</a:t>
            </a:r>
          </a:p>
          <a:p>
            <a:pPr fontAlgn="base"/>
            <a:endParaRPr lang="ru-RU" i="1" dirty="0">
              <a:latin typeface="Times New Roman" panose="02020603050405020304" pitchFamily="18" charset="0"/>
              <a:cs typeface="Times New Roman" panose="02020603050405020304" pitchFamily="18" charset="0"/>
            </a:endParaRPr>
          </a:p>
          <a:p>
            <a:pPr fontAlgn="base"/>
            <a:r>
              <a:rPr lang="ru-RU" i="1" dirty="0" err="1">
                <a:latin typeface="Times New Roman" panose="02020603050405020304" pitchFamily="18" charset="0"/>
                <a:cs typeface="Times New Roman" panose="02020603050405020304" pitchFamily="18" charset="0"/>
              </a:rPr>
              <a:t>Масові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форми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міжпредметні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екскурсії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вечори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конференції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конкурси</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олімпіади</a:t>
            </a:r>
            <a:r>
              <a:rPr lang="ru-RU" i="1" dirty="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тощо</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pic>
        <p:nvPicPr>
          <p:cNvPr id="1028" name="Picture 4" descr="5 змін, які пропонують внести у шкільні програми для 5-9 клас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399" y="1823243"/>
            <a:ext cx="4329000" cy="34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6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7" name="Прямоугольник 6"/>
          <p:cNvSpPr/>
          <p:nvPr/>
        </p:nvSpPr>
        <p:spPr>
          <a:xfrm>
            <a:off x="358514" y="1812231"/>
            <a:ext cx="4327786" cy="3554819"/>
          </a:xfrm>
          <a:prstGeom prst="rect">
            <a:avLst/>
          </a:prstGeom>
        </p:spPr>
        <p:txBody>
          <a:bodyPr wrap="square">
            <a:spAutoFit/>
          </a:bodyPr>
          <a:lstStyle/>
          <a:p>
            <a:pPr>
              <a:lnSpc>
                <a:spcPct val="150000"/>
              </a:lnSpc>
            </a:pPr>
            <a:r>
              <a:rPr lang="ru-RU" sz="2000" b="1" dirty="0" err="1" smtClean="0">
                <a:latin typeface="Times New Roman" panose="02020603050405020304" pitchFamily="18" charset="0"/>
                <a:cs typeface="Times New Roman" panose="02020603050405020304" pitchFamily="18" charset="0"/>
              </a:rPr>
              <a:t>Міжпредметні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зв’язки</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у </a:t>
            </a:r>
            <a:r>
              <a:rPr lang="ru-RU" sz="2000" b="1" dirty="0" err="1" smtClean="0">
                <a:latin typeface="Times New Roman" panose="02020603050405020304" pitchFamily="18" charset="0"/>
                <a:cs typeface="Times New Roman" panose="02020603050405020304" pitchFamily="18" charset="0"/>
              </a:rPr>
              <a:t>контексті</a:t>
            </a:r>
            <a:r>
              <a:rPr lang="ru-RU" sz="2000" b="1" dirty="0" smtClean="0">
                <a:latin typeface="Times New Roman" panose="02020603050405020304" pitchFamily="18" charset="0"/>
                <a:cs typeface="Times New Roman" panose="02020603050405020304" pitchFamily="18" charset="0"/>
              </a:rPr>
              <a:t> 11 компетентностей НУШ та </a:t>
            </a:r>
            <a:r>
              <a:rPr lang="ru-RU" sz="2000" b="1" dirty="0" err="1" smtClean="0">
                <a:latin typeface="Times New Roman" panose="02020603050405020304" pitchFamily="18" charset="0"/>
                <a:cs typeface="Times New Roman" panose="02020603050405020304" pitchFamily="18" charset="0"/>
              </a:rPr>
              <a:t>наскрізних</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змістових</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ліній</a:t>
            </a:r>
            <a:endParaRPr lang="ru-RU" sz="2000" b="1" dirty="0" smtClean="0">
              <a:latin typeface="Times New Roman" panose="02020603050405020304" pitchFamily="18" charset="0"/>
              <a:cs typeface="Times New Roman" panose="02020603050405020304" pitchFamily="18" charset="0"/>
            </a:endParaRPr>
          </a:p>
          <a:p>
            <a:pPr>
              <a:lnSpc>
                <a:spcPct val="150000"/>
              </a:lnSpc>
            </a:pPr>
            <a:endParaRPr lang="uk-UA" b="1"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ru-RU" i="1" dirty="0" err="1" smtClean="0"/>
              <a:t>пріоритезація</a:t>
            </a:r>
            <a:r>
              <a:rPr lang="ru-RU" i="1" dirty="0" smtClean="0"/>
              <a:t> </a:t>
            </a:r>
            <a:r>
              <a:rPr lang="ru-RU" i="1" dirty="0" err="1" smtClean="0"/>
              <a:t>базових</a:t>
            </a:r>
            <a:r>
              <a:rPr lang="ru-RU" i="1" dirty="0" smtClean="0"/>
              <a:t> </a:t>
            </a:r>
            <a:r>
              <a:rPr lang="ru-RU" i="1" dirty="0" err="1" smtClean="0"/>
              <a:t>знань</a:t>
            </a:r>
            <a:r>
              <a:rPr lang="ru-RU" i="1" dirty="0" smtClean="0"/>
              <a:t>/</a:t>
            </a:r>
            <a:r>
              <a:rPr lang="ru-RU" i="1" dirty="0" err="1" smtClean="0"/>
              <a:t>навичок</a:t>
            </a:r>
            <a:r>
              <a:rPr lang="ru-RU" i="1" dirty="0" smtClean="0"/>
              <a:t>; </a:t>
            </a:r>
          </a:p>
          <a:p>
            <a:pPr marL="285750" indent="-285750">
              <a:lnSpc>
                <a:spcPct val="150000"/>
              </a:lnSpc>
              <a:buFontTx/>
              <a:buChar char="-"/>
            </a:pPr>
            <a:r>
              <a:rPr lang="ru-RU" i="1" dirty="0" err="1" smtClean="0"/>
              <a:t>забезпечення</a:t>
            </a:r>
            <a:r>
              <a:rPr lang="ru-RU" i="1" dirty="0" smtClean="0"/>
              <a:t> </a:t>
            </a:r>
            <a:r>
              <a:rPr lang="ru-RU" i="1" dirty="0" err="1" smtClean="0"/>
              <a:t>міжпредметних</a:t>
            </a:r>
            <a:r>
              <a:rPr lang="ru-RU" i="1" dirty="0" smtClean="0"/>
              <a:t> </a:t>
            </a:r>
            <a:r>
              <a:rPr lang="ru-RU" i="1" dirty="0" err="1" smtClean="0"/>
              <a:t>зв’язків</a:t>
            </a:r>
            <a:r>
              <a:rPr lang="ru-RU" i="1" dirty="0" smtClean="0"/>
              <a:t>; </a:t>
            </a:r>
          </a:p>
          <a:p>
            <a:pPr marL="285750" indent="-285750">
              <a:lnSpc>
                <a:spcPct val="150000"/>
              </a:lnSpc>
              <a:buFontTx/>
              <a:buChar char="-"/>
            </a:pPr>
            <a:r>
              <a:rPr lang="ru-RU" i="1" dirty="0" err="1" smtClean="0"/>
              <a:t>системність</a:t>
            </a:r>
            <a:r>
              <a:rPr lang="ru-RU" i="1" dirty="0" smtClean="0"/>
              <a:t> </a:t>
            </a:r>
            <a:r>
              <a:rPr lang="ru-RU" i="1" dirty="0" err="1" smtClean="0"/>
              <a:t>отримання</a:t>
            </a:r>
            <a:r>
              <a:rPr lang="ru-RU" i="1" dirty="0" smtClean="0"/>
              <a:t> </a:t>
            </a:r>
            <a:r>
              <a:rPr lang="ru-RU" i="1" dirty="0" err="1" smtClean="0"/>
              <a:t>знань</a:t>
            </a:r>
            <a:r>
              <a:rPr lang="ru-RU" i="1" dirty="0" smtClean="0"/>
              <a:t>.</a:t>
            </a:r>
            <a:endParaRPr lang="ru-RU" i="1" dirty="0" smtClean="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3"/>
          <a:srcRect l="3501" t="34739" r="72110" b="16666"/>
          <a:stretch/>
        </p:blipFill>
        <p:spPr>
          <a:xfrm>
            <a:off x="6527800" y="0"/>
            <a:ext cx="4586224" cy="3509134"/>
          </a:xfrm>
          <a:prstGeom prst="rect">
            <a:avLst/>
          </a:prstGeom>
        </p:spPr>
      </p:pic>
      <p:sp>
        <p:nvSpPr>
          <p:cNvPr id="10" name="TextBox 9"/>
          <p:cNvSpPr txBox="1"/>
          <p:nvPr/>
        </p:nvSpPr>
        <p:spPr>
          <a:xfrm>
            <a:off x="6653213" y="2834640"/>
            <a:ext cx="1214948" cy="276999"/>
          </a:xfrm>
          <a:prstGeom prst="rect">
            <a:avLst/>
          </a:prstGeom>
          <a:noFill/>
        </p:spPr>
        <p:txBody>
          <a:bodyPr wrap="none" rtlCol="0">
            <a:spAutoFit/>
          </a:bodyPr>
          <a:lstStyle/>
          <a:p>
            <a:r>
              <a:rPr lang="uk-UA" sz="1200" b="1" dirty="0" err="1" smtClean="0">
                <a:latin typeface="Arial" panose="020B0604020202020204" pitchFamily="34" charset="0"/>
                <a:cs typeface="Arial" panose="020B0604020202020204" pitchFamily="34" charset="0"/>
              </a:rPr>
              <a:t>інноваціність</a:t>
            </a:r>
            <a:endParaRPr lang="ru-RU" sz="1200" b="1" dirty="0">
              <a:latin typeface="Arial" panose="020B0604020202020204" pitchFamily="34" charset="0"/>
              <a:cs typeface="Arial" panose="020B0604020202020204" pitchFamily="34" charset="0"/>
            </a:endParaRPr>
          </a:p>
        </p:txBody>
      </p:sp>
      <p:sp>
        <p:nvSpPr>
          <p:cNvPr id="11" name="Прямоугольник 10"/>
          <p:cNvSpPr/>
          <p:nvPr/>
        </p:nvSpPr>
        <p:spPr>
          <a:xfrm>
            <a:off x="5867400" y="3404974"/>
            <a:ext cx="6423152" cy="369332"/>
          </a:xfrm>
          <a:prstGeom prst="rect">
            <a:avLst/>
          </a:prstGeom>
        </p:spPr>
        <p:txBody>
          <a:bodyPr wrap="square">
            <a:spAutoFit/>
          </a:bodyPr>
          <a:lstStyle/>
          <a:p>
            <a:r>
              <a:rPr lang="ru-RU" b="1" i="1" dirty="0" err="1" smtClean="0"/>
              <a:t>важливий</a:t>
            </a:r>
            <a:r>
              <a:rPr lang="ru-RU" b="1" i="1" dirty="0" smtClean="0"/>
              <a:t> ресурс </a:t>
            </a:r>
            <a:r>
              <a:rPr lang="ru-RU" b="1" i="1" dirty="0" err="1" smtClean="0"/>
              <a:t>упровадження</a:t>
            </a:r>
            <a:r>
              <a:rPr lang="ru-RU" b="1" i="1" dirty="0" smtClean="0"/>
              <a:t> </a:t>
            </a:r>
            <a:r>
              <a:rPr lang="ru-RU" b="1" i="1" dirty="0" err="1" smtClean="0"/>
              <a:t>компетентнісного</a:t>
            </a:r>
            <a:r>
              <a:rPr lang="ru-RU" b="1" i="1" dirty="0" smtClean="0"/>
              <a:t> </a:t>
            </a:r>
            <a:r>
              <a:rPr lang="ru-RU" b="1" i="1" dirty="0" err="1" smtClean="0"/>
              <a:t>підходу</a:t>
            </a:r>
            <a:endParaRPr lang="ru-RU" b="1" i="1" dirty="0"/>
          </a:p>
        </p:txBody>
      </p:sp>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8203" b="7031"/>
          <a:stretch/>
        </p:blipFill>
        <p:spPr>
          <a:xfrm>
            <a:off x="6527800" y="3759200"/>
            <a:ext cx="4586224" cy="3073400"/>
          </a:xfrm>
          <a:prstGeom prst="rect">
            <a:avLst/>
          </a:prstGeom>
        </p:spPr>
      </p:pic>
    </p:spTree>
    <p:extLst>
      <p:ext uri="{BB962C8B-B14F-4D97-AF65-F5344CB8AC3E}">
        <p14:creationId xmlns:p14="http://schemas.microsoft.com/office/powerpoint/2010/main" val="1248413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8" name="Прямоугольник 7"/>
          <p:cNvSpPr/>
          <p:nvPr/>
        </p:nvSpPr>
        <p:spPr>
          <a:xfrm>
            <a:off x="358514" y="1812231"/>
            <a:ext cx="5432686" cy="4339650"/>
          </a:xfrm>
          <a:prstGeom prst="rect">
            <a:avLst/>
          </a:prstGeom>
        </p:spPr>
        <p:txBody>
          <a:bodyPr wrap="square">
            <a:spAutoFit/>
          </a:bodyPr>
          <a:lstStyle/>
          <a:p>
            <a:pPr>
              <a:lnSpc>
                <a:spcPct val="150000"/>
              </a:lnSpc>
            </a:pPr>
            <a:r>
              <a:rPr lang="ru-RU" sz="2000" b="1" dirty="0" err="1" smtClean="0">
                <a:latin typeface="Times New Roman" panose="02020603050405020304" pitchFamily="18" charset="0"/>
                <a:cs typeface="Times New Roman" panose="02020603050405020304" pitchFamily="18" charset="0"/>
              </a:rPr>
              <a:t>Міжпредметні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зв’язки</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як </a:t>
            </a:r>
            <a:r>
              <a:rPr lang="ru-RU" sz="2000" b="1" dirty="0" err="1" smtClean="0">
                <a:latin typeface="Times New Roman" panose="02020603050405020304" pitchFamily="18" charset="0"/>
                <a:cs typeface="Times New Roman" panose="02020603050405020304" pitchFamily="18" charset="0"/>
              </a:rPr>
              <a:t>інструмент</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подолання</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освітніх</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втрат</a:t>
            </a:r>
            <a:r>
              <a:rPr lang="ru-RU" sz="2000" b="1" dirty="0" smtClean="0">
                <a:latin typeface="Times New Roman" panose="02020603050405020304" pitchFamily="18" charset="0"/>
                <a:cs typeface="Times New Roman" panose="02020603050405020304" pitchFamily="18" charset="0"/>
              </a:rPr>
              <a:t>:</a:t>
            </a:r>
          </a:p>
          <a:p>
            <a:pPr>
              <a:lnSpc>
                <a:spcPct val="150000"/>
              </a:lnSpc>
            </a:pPr>
            <a:endParaRPr lang="uk-UA" b="1"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ru-RU" i="1" dirty="0" err="1" smtClean="0"/>
              <a:t>освітні</a:t>
            </a:r>
            <a:r>
              <a:rPr lang="ru-RU" i="1" dirty="0" smtClean="0"/>
              <a:t> </a:t>
            </a:r>
            <a:r>
              <a:rPr lang="ru-RU" i="1" dirty="0" err="1" smtClean="0"/>
              <a:t>втрати</a:t>
            </a:r>
            <a:r>
              <a:rPr lang="ru-RU" i="1" dirty="0" smtClean="0"/>
              <a:t> як </a:t>
            </a:r>
            <a:r>
              <a:rPr lang="ru-RU" i="1" dirty="0" err="1" smtClean="0"/>
              <a:t>соціальна</a:t>
            </a:r>
            <a:r>
              <a:rPr lang="ru-RU" i="1" dirty="0" smtClean="0"/>
              <a:t> та </a:t>
            </a:r>
            <a:r>
              <a:rPr lang="ru-RU" i="1" dirty="0" err="1" smtClean="0"/>
              <a:t>економічна</a:t>
            </a:r>
            <a:r>
              <a:rPr lang="ru-RU" i="1" dirty="0" smtClean="0"/>
              <a:t> проблема у </a:t>
            </a:r>
            <a:r>
              <a:rPr lang="ru-RU" i="1" dirty="0" err="1" smtClean="0"/>
              <a:t>Європі</a:t>
            </a:r>
            <a:r>
              <a:rPr lang="ru-RU" i="1" dirty="0" smtClean="0"/>
              <a:t> та в </a:t>
            </a:r>
            <a:r>
              <a:rPr lang="ru-RU" i="1" dirty="0" err="1" smtClean="0"/>
              <a:t>Україні</a:t>
            </a:r>
            <a:r>
              <a:rPr lang="ru-RU" i="1" dirty="0" smtClean="0"/>
              <a:t>; </a:t>
            </a:r>
          </a:p>
          <a:p>
            <a:pPr marL="285750" indent="-285750">
              <a:lnSpc>
                <a:spcPct val="150000"/>
              </a:lnSpc>
              <a:buFontTx/>
              <a:buChar char="-"/>
            </a:pPr>
            <a:r>
              <a:rPr lang="ru-RU" i="1" dirty="0" err="1" smtClean="0"/>
              <a:t>освітні</a:t>
            </a:r>
            <a:r>
              <a:rPr lang="ru-RU" i="1" dirty="0" smtClean="0"/>
              <a:t> </a:t>
            </a:r>
            <a:r>
              <a:rPr lang="ru-RU" i="1" dirty="0" err="1" smtClean="0"/>
              <a:t>втрати</a:t>
            </a:r>
            <a:r>
              <a:rPr lang="ru-RU" i="1" dirty="0" smtClean="0"/>
              <a:t> як </a:t>
            </a:r>
            <a:r>
              <a:rPr lang="ru-RU" i="1" dirty="0" err="1" smtClean="0"/>
              <a:t>втрата</a:t>
            </a:r>
            <a:r>
              <a:rPr lang="ru-RU" i="1" dirty="0" smtClean="0"/>
              <a:t> </a:t>
            </a:r>
            <a:r>
              <a:rPr lang="ru-RU" i="1" dirty="0" err="1" smtClean="0"/>
              <a:t>можливостей</a:t>
            </a:r>
            <a:r>
              <a:rPr lang="ru-RU" i="1" dirty="0" smtClean="0"/>
              <a:t> для </a:t>
            </a:r>
            <a:r>
              <a:rPr lang="ru-RU" i="1" dirty="0" err="1" smtClean="0"/>
              <a:t>всебічного</a:t>
            </a:r>
            <a:r>
              <a:rPr lang="ru-RU" i="1" dirty="0" smtClean="0"/>
              <a:t> </a:t>
            </a:r>
            <a:r>
              <a:rPr lang="ru-RU" i="1" dirty="0" err="1" smtClean="0"/>
              <a:t>розвитку</a:t>
            </a:r>
            <a:r>
              <a:rPr lang="ru-RU" i="1" dirty="0" smtClean="0"/>
              <a:t> </a:t>
            </a:r>
            <a:r>
              <a:rPr lang="ru-RU" i="1" dirty="0" err="1" smtClean="0"/>
              <a:t>учнів</a:t>
            </a:r>
            <a:r>
              <a:rPr lang="ru-RU" i="1" dirty="0" smtClean="0"/>
              <a:t> – </a:t>
            </a:r>
            <a:r>
              <a:rPr lang="ru-RU" i="1" dirty="0" err="1" smtClean="0"/>
              <a:t>інтелектуального</a:t>
            </a:r>
            <a:r>
              <a:rPr lang="ru-RU" i="1" dirty="0" smtClean="0"/>
              <a:t>, </a:t>
            </a:r>
            <a:r>
              <a:rPr lang="ru-RU" i="1" dirty="0" err="1" smtClean="0"/>
              <a:t>соціального</a:t>
            </a:r>
            <a:r>
              <a:rPr lang="ru-RU" i="1" dirty="0" smtClean="0"/>
              <a:t>, </a:t>
            </a:r>
            <a:r>
              <a:rPr lang="ru-RU" i="1" dirty="0" err="1" smtClean="0"/>
              <a:t>емоційного</a:t>
            </a:r>
            <a:r>
              <a:rPr lang="ru-RU" i="1" dirty="0" smtClean="0"/>
              <a:t>, </a:t>
            </a:r>
            <a:r>
              <a:rPr lang="ru-RU" i="1" dirty="0" err="1" smtClean="0"/>
              <a:t>психологічного</a:t>
            </a:r>
            <a:r>
              <a:rPr lang="ru-RU" i="1" dirty="0" smtClean="0"/>
              <a:t> </a:t>
            </a:r>
            <a:r>
              <a:rPr lang="ru-RU" i="1" dirty="0" err="1" smtClean="0"/>
              <a:t>тощо</a:t>
            </a:r>
            <a:r>
              <a:rPr lang="ru-RU" i="1" dirty="0" smtClean="0"/>
              <a:t>; </a:t>
            </a:r>
          </a:p>
          <a:p>
            <a:pPr marL="285750" indent="-285750">
              <a:lnSpc>
                <a:spcPct val="150000"/>
              </a:lnSpc>
              <a:buFontTx/>
              <a:buChar char="-"/>
            </a:pPr>
            <a:r>
              <a:rPr lang="ru-RU" i="1" dirty="0" err="1" smtClean="0"/>
              <a:t>міжпредметні</a:t>
            </a:r>
            <a:r>
              <a:rPr lang="ru-RU" i="1" dirty="0" smtClean="0"/>
              <a:t> </a:t>
            </a:r>
            <a:r>
              <a:rPr lang="ru-RU" i="1" dirty="0" err="1" smtClean="0"/>
              <a:t>зв'язки</a:t>
            </a:r>
            <a:r>
              <a:rPr lang="ru-RU" i="1" dirty="0" smtClean="0"/>
              <a:t> (МЗ) як один з </a:t>
            </a:r>
            <a:r>
              <a:rPr lang="ru-RU" i="1" dirty="0" err="1" smtClean="0"/>
              <a:t>інструментів</a:t>
            </a:r>
            <a:r>
              <a:rPr lang="ru-RU" i="1" dirty="0" smtClean="0"/>
              <a:t> </a:t>
            </a:r>
            <a:r>
              <a:rPr lang="ru-RU" i="1" dirty="0" err="1" smtClean="0"/>
              <a:t>вирішення</a:t>
            </a:r>
            <a:r>
              <a:rPr lang="ru-RU" i="1" dirty="0" smtClean="0"/>
              <a:t> </a:t>
            </a:r>
            <a:r>
              <a:rPr lang="ru-RU" i="1" dirty="0" err="1" smtClean="0"/>
              <a:t>проблеми</a:t>
            </a:r>
            <a:r>
              <a:rPr lang="ru-RU" i="1" dirty="0" smtClean="0"/>
              <a:t>.</a:t>
            </a:r>
            <a:endParaRPr lang="ru-RU" i="1"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991320" y="6151881"/>
            <a:ext cx="4298980" cy="307777"/>
          </a:xfrm>
          <a:prstGeom prst="rect">
            <a:avLst/>
          </a:prstGeom>
        </p:spPr>
        <p:txBody>
          <a:bodyPr wrap="square">
            <a:spAutoFit/>
          </a:bodyPr>
          <a:lstStyle/>
          <a:p>
            <a:r>
              <a:rPr lang="en-US" sz="1400" dirty="0" smtClean="0">
                <a:hlinkClick r:id="rId3"/>
              </a:rPr>
              <a:t>https://kno.rada.gov.ua/documents/zasid/76152.html</a:t>
            </a:r>
            <a:r>
              <a:rPr lang="uk-UA" sz="1400" dirty="0" smtClean="0"/>
              <a:t> </a:t>
            </a:r>
            <a:endParaRPr lang="ru-RU" dirty="0"/>
          </a:p>
        </p:txBody>
      </p:sp>
      <p:pic>
        <p:nvPicPr>
          <p:cNvPr id="11" name="Рисунок 10"/>
          <p:cNvPicPr>
            <a:picLocks noChangeAspect="1"/>
          </p:cNvPicPr>
          <p:nvPr/>
        </p:nvPicPr>
        <p:blipFill rotWithShape="1">
          <a:blip r:embed="rId4"/>
          <a:srcRect l="11486" t="20901" r="43764" b="8617"/>
          <a:stretch/>
        </p:blipFill>
        <p:spPr>
          <a:xfrm>
            <a:off x="5947814" y="2182465"/>
            <a:ext cx="6089737" cy="3506848"/>
          </a:xfrm>
          <a:prstGeom prst="rect">
            <a:avLst/>
          </a:prstGeom>
        </p:spPr>
      </p:pic>
      <p:sp>
        <p:nvSpPr>
          <p:cNvPr id="2" name="Прямоугольник 1"/>
          <p:cNvSpPr/>
          <p:nvPr/>
        </p:nvSpPr>
        <p:spPr>
          <a:xfrm>
            <a:off x="6260395" y="5735931"/>
            <a:ext cx="5464573" cy="369332"/>
          </a:xfrm>
          <a:prstGeom prst="rect">
            <a:avLst/>
          </a:prstGeom>
        </p:spPr>
        <p:txBody>
          <a:bodyPr wrap="none">
            <a:spAutoFit/>
          </a:bodyPr>
          <a:lstStyle/>
          <a:p>
            <a:r>
              <a:rPr lang="ru-RU" dirty="0" smtClean="0">
                <a:hlinkClick r:id="rId5"/>
              </a:rPr>
              <a:t>https://kno.rada.gov.ua/uploads/documents/38726.pdf</a:t>
            </a:r>
            <a:r>
              <a:rPr lang="ru-RU" dirty="0" smtClean="0"/>
              <a:t> </a:t>
            </a:r>
            <a:endParaRPr lang="ru-RU" dirty="0"/>
          </a:p>
        </p:txBody>
      </p:sp>
    </p:spTree>
    <p:extLst>
      <p:ext uri="{BB962C8B-B14F-4D97-AF65-F5344CB8AC3E}">
        <p14:creationId xmlns:p14="http://schemas.microsoft.com/office/powerpoint/2010/main" val="276185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6" name="Прямоугольник 5"/>
          <p:cNvSpPr/>
          <p:nvPr/>
        </p:nvSpPr>
        <p:spPr>
          <a:xfrm>
            <a:off x="446361" y="1271789"/>
            <a:ext cx="10515600" cy="954107"/>
          </a:xfrm>
          <a:prstGeom prst="rect">
            <a:avLst/>
          </a:prstGeom>
        </p:spPr>
        <p:txBody>
          <a:bodyPr wrap="square">
            <a:spAutoFit/>
          </a:bodyPr>
          <a:lstStyle/>
          <a:p>
            <a:r>
              <a:rPr lang="ru-RU" sz="2000" b="1" i="1" dirty="0" err="1" smtClean="0">
                <a:latin typeface="Times New Roman" panose="02020603050405020304" pitchFamily="18" charset="0"/>
                <a:cs typeface="Times New Roman" panose="02020603050405020304" pitchFamily="18" charset="0"/>
              </a:rPr>
              <a:t>Міжпредметні</a:t>
            </a:r>
            <a:r>
              <a:rPr lang="ru-RU" sz="2000" b="1" i="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задачі</a:t>
            </a:r>
            <a:r>
              <a:rPr lang="ru-RU" sz="2000" b="1" i="1" dirty="0" smtClean="0">
                <a:latin typeface="Times New Roman" panose="02020603050405020304" pitchFamily="18" charset="0"/>
                <a:cs typeface="Times New Roman" panose="02020603050405020304" pitchFamily="18" charset="0"/>
              </a:rPr>
              <a:t> - </a:t>
            </a:r>
            <a:r>
              <a:rPr lang="ru-RU" sz="2000" i="1" dirty="0" err="1">
                <a:latin typeface="Times New Roman" panose="02020603050405020304" pitchFamily="18" charset="0"/>
                <a:cs typeface="Times New Roman" panose="02020603050405020304" pitchFamily="18" charset="0"/>
              </a:rPr>
              <a:t>ц</a:t>
            </a:r>
            <a:r>
              <a:rPr lang="ru-RU" i="1" dirty="0" err="1" smtClean="0">
                <a:latin typeface="Times New Roman" panose="02020603050405020304" pitchFamily="18" charset="0"/>
                <a:cs typeface="Times New Roman" panose="02020603050405020304" pitchFamily="18" charset="0"/>
              </a:rPr>
              <a:t>е</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такі</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задачі</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які</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потребують</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підключення</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знань</a:t>
            </a:r>
            <a:r>
              <a:rPr lang="ru-RU" i="1" dirty="0" smtClean="0">
                <a:latin typeface="Times New Roman" panose="02020603050405020304" pitchFamily="18" charset="0"/>
                <a:cs typeface="Times New Roman" panose="02020603050405020304" pitchFamily="18" charset="0"/>
              </a:rPr>
              <a:t> з </a:t>
            </a:r>
            <a:r>
              <a:rPr lang="ru-RU" i="1" dirty="0" err="1" smtClean="0">
                <a:latin typeface="Times New Roman" panose="02020603050405020304" pitchFamily="18" charset="0"/>
                <a:cs typeface="Times New Roman" panose="02020603050405020304" pitchFamily="18" charset="0"/>
              </a:rPr>
              <a:t>різних</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предметів</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або</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задачі</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що</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складені</a:t>
            </a:r>
            <a:r>
              <a:rPr lang="ru-RU" i="1" dirty="0" smtClean="0">
                <a:latin typeface="Times New Roman" panose="02020603050405020304" pitchFamily="18" charset="0"/>
                <a:cs typeface="Times New Roman" panose="02020603050405020304" pitchFamily="18" charset="0"/>
              </a:rPr>
              <a:t> на </a:t>
            </a:r>
            <a:r>
              <a:rPr lang="ru-RU" i="1" dirty="0" err="1" smtClean="0">
                <a:latin typeface="Times New Roman" panose="02020603050405020304" pitchFamily="18" charset="0"/>
                <a:cs typeface="Times New Roman" panose="02020603050405020304" pitchFamily="18" charset="0"/>
              </a:rPr>
              <a:t>матеріалі</a:t>
            </a:r>
            <a:r>
              <a:rPr lang="ru-RU" i="1" dirty="0" smtClean="0">
                <a:latin typeface="Times New Roman" panose="02020603050405020304" pitchFamily="18" charset="0"/>
                <a:cs typeface="Times New Roman" panose="02020603050405020304" pitchFamily="18" charset="0"/>
              </a:rPr>
              <a:t> одного предмету, але </a:t>
            </a:r>
            <a:r>
              <a:rPr lang="ru-RU" i="1" dirty="0" err="1" smtClean="0">
                <a:latin typeface="Times New Roman" panose="02020603050405020304" pitchFamily="18" charset="0"/>
                <a:cs typeface="Times New Roman" panose="02020603050405020304" pitchFamily="18" charset="0"/>
              </a:rPr>
              <a:t>використовуються</a:t>
            </a:r>
            <a:r>
              <a:rPr lang="ru-RU" i="1" dirty="0" smtClean="0">
                <a:latin typeface="Times New Roman" panose="02020603050405020304" pitchFamily="18" charset="0"/>
                <a:cs typeface="Times New Roman" panose="02020603050405020304" pitchFamily="18" charset="0"/>
              </a:rPr>
              <a:t> з </a:t>
            </a:r>
            <a:r>
              <a:rPr lang="ru-RU" i="1" dirty="0" err="1" smtClean="0">
                <a:latin typeface="Times New Roman" panose="02020603050405020304" pitchFamily="18" charset="0"/>
                <a:cs typeface="Times New Roman" panose="02020603050405020304" pitchFamily="18" charset="0"/>
              </a:rPr>
              <a:t>визначеною</a:t>
            </a:r>
            <a:r>
              <a:rPr lang="ru-RU" i="1" dirty="0" smtClean="0">
                <a:latin typeface="Times New Roman" panose="02020603050405020304" pitchFamily="18" charset="0"/>
                <a:cs typeface="Times New Roman" panose="02020603050405020304" pitchFamily="18" charset="0"/>
              </a:rPr>
              <a:t> метою у </a:t>
            </a:r>
            <a:r>
              <a:rPr lang="ru-RU" i="1" dirty="0" err="1" smtClean="0">
                <a:latin typeface="Times New Roman" panose="02020603050405020304" pitchFamily="18" charset="0"/>
                <a:cs typeface="Times New Roman" panose="02020603050405020304" pitchFamily="18" charset="0"/>
              </a:rPr>
              <a:t>викладанні</a:t>
            </a:r>
            <a:r>
              <a:rPr lang="ru-RU"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іншого</a:t>
            </a:r>
            <a:r>
              <a:rPr lang="ru-RU" i="1" dirty="0" smtClean="0">
                <a:latin typeface="Times New Roman" panose="02020603050405020304" pitchFamily="18" charset="0"/>
                <a:cs typeface="Times New Roman" panose="02020603050405020304" pitchFamily="18" charset="0"/>
              </a:rPr>
              <a:t> предмету.</a:t>
            </a:r>
            <a:endParaRPr lang="ru-RU" b="1" i="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6361" y="3077061"/>
            <a:ext cx="10758761" cy="3000821"/>
          </a:xfrm>
          <a:prstGeom prst="rect">
            <a:avLst/>
          </a:prstGeom>
        </p:spPr>
        <p:txBody>
          <a:bodyPr wrap="square">
            <a:spAutoFit/>
          </a:bodyPr>
          <a:lstStyle/>
          <a:p>
            <a:pPr>
              <a:lnSpc>
                <a:spcPct val="150000"/>
              </a:lnSpc>
            </a:pPr>
            <a:r>
              <a:rPr lang="ru-RU" dirty="0" smtClean="0">
                <a:latin typeface="Times New Roman" panose="02020603050405020304" pitchFamily="18" charset="0"/>
                <a:cs typeface="Times New Roman" panose="02020603050405020304" pitchFamily="18" charset="0"/>
              </a:rPr>
              <a:t>а) </a:t>
            </a:r>
            <a:r>
              <a:rPr lang="ru-RU" dirty="0" err="1" smtClean="0">
                <a:latin typeface="Times New Roman" panose="02020603050405020304" pitchFamily="18" charset="0"/>
                <a:cs typeface="Times New Roman" panose="02020603050405020304" pitchFamily="18" charset="0"/>
              </a:rPr>
              <a:t>задачі</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використання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знань</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іншого</a:t>
            </a:r>
            <a:r>
              <a:rPr lang="ru-RU" dirty="0" smtClean="0">
                <a:latin typeface="Times New Roman" panose="02020603050405020304" pitchFamily="18" charset="0"/>
                <a:cs typeface="Times New Roman" panose="02020603050405020304" pitchFamily="18" charset="0"/>
              </a:rPr>
              <a:t> предмету; на </a:t>
            </a:r>
            <a:r>
              <a:rPr lang="ru-RU" dirty="0" err="1" smtClean="0">
                <a:latin typeface="Times New Roman" panose="02020603050405020304" pitchFamily="18" charset="0"/>
                <a:cs typeface="Times New Roman" panose="02020603050405020304" pitchFamily="18" charset="0"/>
              </a:rPr>
              <a:t>усвідомлення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умінь</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навичок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учнів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набутих</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суміжних</a:t>
            </a:r>
            <a:r>
              <a:rPr lang="ru-RU" dirty="0" smtClean="0">
                <a:latin typeface="Times New Roman" panose="02020603050405020304" pitchFamily="18" charset="0"/>
                <a:cs typeface="Times New Roman" panose="02020603050405020304" pitchFamily="18" charset="0"/>
              </a:rPr>
              <a:t> уроках на </a:t>
            </a:r>
            <a:r>
              <a:rPr lang="ru-RU" dirty="0" err="1" smtClean="0">
                <a:latin typeface="Times New Roman" panose="02020603050405020304" pitchFamily="18" charset="0"/>
                <a:cs typeface="Times New Roman" panose="02020603050405020304" pitchFamily="18" charset="0"/>
              </a:rPr>
              <a:t>розвиток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здібностей</a:t>
            </a:r>
            <a:r>
              <a:rPr lang="ru-RU" dirty="0" smtClean="0">
                <a:latin typeface="Times New Roman" panose="02020603050405020304" pitchFamily="18" charset="0"/>
                <a:cs typeface="Times New Roman" panose="02020603050405020304" pitchFamily="18" charset="0"/>
              </a:rPr>
              <a:t>; </a:t>
            </a:r>
          </a:p>
          <a:p>
            <a:pPr>
              <a:lnSpc>
                <a:spcPct val="150000"/>
              </a:lnSpc>
            </a:pP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б) </a:t>
            </a:r>
            <a:r>
              <a:rPr lang="ru-RU" dirty="0" err="1" smtClean="0">
                <a:latin typeface="Times New Roman" panose="02020603050405020304" pitchFamily="18" charset="0"/>
                <a:cs typeface="Times New Roman" panose="02020603050405020304" pitchFamily="18" charset="0"/>
              </a:rPr>
              <a:t>задачі</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усвідомлення</a:t>
            </a:r>
            <a:r>
              <a:rPr lang="ru-RU" dirty="0" smtClean="0">
                <a:latin typeface="Times New Roman" panose="02020603050405020304" pitchFamily="18" charset="0"/>
                <a:cs typeface="Times New Roman" panose="02020603050405020304" pitchFamily="18" charset="0"/>
              </a:rPr>
              <a:t> правил </a:t>
            </a:r>
            <a:r>
              <a:rPr lang="ru-RU" dirty="0" err="1" smtClean="0">
                <a:latin typeface="Times New Roman" panose="02020603050405020304" pitchFamily="18" charset="0"/>
                <a:cs typeface="Times New Roman" panose="02020603050405020304" pitchFamily="18" charset="0"/>
              </a:rPr>
              <a:t>безпечної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праці</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охайності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виконання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завдань</a:t>
            </a:r>
            <a:r>
              <a:rPr lang="ru-RU" dirty="0" smtClean="0">
                <a:latin typeface="Times New Roman" panose="02020603050405020304" pitchFamily="18" charset="0"/>
                <a:cs typeface="Times New Roman" panose="02020603050405020304" pitchFamily="18" charset="0"/>
              </a:rPr>
              <a:t>; </a:t>
            </a:r>
          </a:p>
          <a:p>
            <a:pPr>
              <a:lnSpc>
                <a:spcPct val="150000"/>
              </a:lnSpc>
            </a:pPr>
            <a:endParaRPr lang="ru-RU" dirty="0" smtClean="0">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задачі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дослідницького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експериментального</a:t>
            </a:r>
            <a:r>
              <a:rPr lang="ru-RU" dirty="0" smtClean="0">
                <a:latin typeface="Times New Roman" panose="02020603050405020304" pitchFamily="18" charset="0"/>
                <a:cs typeface="Times New Roman" panose="02020603050405020304" pitchFamily="18" charset="0"/>
              </a:rPr>
              <a:t> характеру, у </a:t>
            </a:r>
            <a:r>
              <a:rPr lang="ru-RU" dirty="0" err="1" smtClean="0">
                <a:latin typeface="Times New Roman" panose="02020603050405020304" pitchFamily="18" charset="0"/>
                <a:cs typeface="Times New Roman" panose="02020603050405020304" pitchFamily="18" charset="0"/>
              </a:rPr>
              <a:t>процесі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розв’язування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учні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застосовують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знання</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інших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предметів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AutoShape 2" descr="Полтавщина: від Лохвиці до Вирішального ремонтують місцеву ..."/>
          <p:cNvSpPr>
            <a:spLocks noChangeAspect="1" noChangeArrowheads="1"/>
          </p:cNvSpPr>
          <p:nvPr/>
        </p:nvSpPr>
        <p:spPr bwMode="auto">
          <a:xfrm>
            <a:off x="155575" y="-130449"/>
            <a:ext cx="290786" cy="2907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938988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4" y="2637194"/>
            <a:ext cx="2702052" cy="1176692"/>
          </a:xfrm>
        </p:spPr>
        <p:txBody>
          <a:bodyPr>
            <a:noAutofit/>
          </a:bodyPr>
          <a:lstStyle/>
          <a:p>
            <a:pPr>
              <a:lnSpc>
                <a:spcPct val="150000"/>
              </a:lnSpc>
            </a:pPr>
            <a:r>
              <a:rPr lang="ru-RU"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Золотий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переріз</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число </a:t>
            </a:r>
            <a:r>
              <a:rPr lang="ru-RU" sz="2400" dirty="0" err="1" smtClean="0">
                <a:latin typeface="Times New Roman" panose="02020603050405020304" pitchFamily="18" charset="0"/>
                <a:cs typeface="Times New Roman" panose="02020603050405020304" pitchFamily="18" charset="0"/>
              </a:rPr>
              <a:t>Фібоначчі</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1026" name="Picture 2" descr="https://www.imena.ua/blog/wp-content/uploads/2019/11/fibonacci_image_two-750x4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734" y="2347715"/>
            <a:ext cx="3379103" cy="1901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imena.ua/blog/wp-content/uploads/2019/11/fibonacci_image_five-750x5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837" y="-1"/>
            <a:ext cx="5909530" cy="42801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7157" y="970542"/>
            <a:ext cx="5437299" cy="1169551"/>
          </a:xfrm>
          <a:prstGeom prst="rect">
            <a:avLst/>
          </a:prstGeom>
        </p:spPr>
        <p:txBody>
          <a:bodyPr wrap="square">
            <a:spAutoFit/>
          </a:bodyPr>
          <a:lstStyle/>
          <a:p>
            <a:r>
              <a:rPr lang="ru-RU" sz="1400" dirty="0" err="1">
                <a:latin typeface="Times New Roman" panose="02020603050405020304" pitchFamily="18" charset="0"/>
                <a:cs typeface="Times New Roman" panose="02020603050405020304" pitchFamily="18" charset="0"/>
              </a:rPr>
              <a:t>послідовність</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Фібоначчі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виглядає</a:t>
            </a:r>
            <a:r>
              <a:rPr lang="ru-RU" sz="1400" dirty="0">
                <a:latin typeface="Times New Roman" panose="02020603050405020304" pitchFamily="18" charset="0"/>
                <a:cs typeface="Times New Roman" panose="02020603050405020304" pitchFamily="18" charset="0"/>
              </a:rPr>
              <a:t> так</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0, 1, 1, 2, 3, 5, 8, 13, 21, 34, 55, 89, 144, 233, 377, 610, 987 і так </a:t>
            </a:r>
            <a:r>
              <a:rPr lang="ru-RU" sz="1400" dirty="0" err="1">
                <a:latin typeface="Times New Roman" panose="02020603050405020304" pitchFamily="18" charset="0"/>
                <a:cs typeface="Times New Roman" panose="02020603050405020304" pitchFamily="18" charset="0"/>
              </a:rPr>
              <a:t>далі</a:t>
            </a:r>
            <a:r>
              <a:rPr lang="ru-RU" sz="1400"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err="1">
                <a:latin typeface="Times New Roman" panose="02020603050405020304" pitchFamily="18" charset="0"/>
                <a:cs typeface="Times New Roman" panose="02020603050405020304" pitchFamily="18" charset="0"/>
              </a:rPr>
              <a:t>Кожне</a:t>
            </a:r>
            <a:r>
              <a:rPr lang="ru-RU" sz="1400" dirty="0">
                <a:latin typeface="Times New Roman" panose="02020603050405020304" pitchFamily="18" charset="0"/>
                <a:cs typeface="Times New Roman" panose="02020603050405020304" pitchFamily="18" charset="0"/>
              </a:rPr>
              <a:t> число з ряду </a:t>
            </a:r>
            <a:r>
              <a:rPr lang="ru-RU" sz="1400" dirty="0" err="1">
                <a:latin typeface="Times New Roman" panose="02020603050405020304" pitchFamily="18" charset="0"/>
                <a:cs typeface="Times New Roman" panose="02020603050405020304" pitchFamily="18" charset="0"/>
              </a:rPr>
              <a:t>Фібоначчі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розділене</a:t>
            </a:r>
            <a:r>
              <a:rPr lang="ru-RU" sz="1400" dirty="0">
                <a:latin typeface="Times New Roman" panose="02020603050405020304" pitchFamily="18" charset="0"/>
                <a:cs typeface="Times New Roman" panose="02020603050405020304" pitchFamily="18" charset="0"/>
              </a:rPr>
              <a:t> на подальше, </a:t>
            </a:r>
            <a:r>
              <a:rPr lang="ru-RU" sz="1400" dirty="0" err="1">
                <a:latin typeface="Times New Roman" panose="02020603050405020304" pitchFamily="18" charset="0"/>
                <a:cs typeface="Times New Roman" panose="02020603050405020304" pitchFamily="18" charset="0"/>
              </a:rPr>
              <a:t>має</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значення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що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прагне</a:t>
            </a:r>
            <a:r>
              <a:rPr lang="ru-RU" sz="1400" dirty="0">
                <a:latin typeface="Times New Roman" panose="02020603050405020304" pitchFamily="18" charset="0"/>
                <a:cs typeface="Times New Roman" panose="02020603050405020304" pitchFamily="18" charset="0"/>
              </a:rPr>
              <a:t> до </a:t>
            </a:r>
            <a:r>
              <a:rPr lang="ru-RU" sz="1400" dirty="0" err="1">
                <a:latin typeface="Times New Roman" panose="02020603050405020304" pitchFamily="18" charset="0"/>
                <a:cs typeface="Times New Roman" panose="02020603050405020304" pitchFamily="18" charset="0"/>
              </a:rPr>
              <a:t>унікального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показника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що</a:t>
            </a:r>
            <a:r>
              <a:rPr lang="ru-RU" sz="1400" dirty="0">
                <a:latin typeface="Times New Roman" panose="02020603050405020304" pitchFamily="18" charset="0"/>
                <a:cs typeface="Times New Roman" panose="02020603050405020304" pitchFamily="18" charset="0"/>
              </a:rPr>
              <a:t> становить 1,618</a:t>
            </a:r>
          </a:p>
        </p:txBody>
      </p:sp>
      <p:sp>
        <p:nvSpPr>
          <p:cNvPr id="8" name="Прямоугольник 7"/>
          <p:cNvSpPr/>
          <p:nvPr/>
        </p:nvSpPr>
        <p:spPr>
          <a:xfrm>
            <a:off x="6387343" y="4343400"/>
            <a:ext cx="5632704" cy="2308324"/>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З </a:t>
            </a:r>
            <a:r>
              <a:rPr lang="ru-RU" dirty="0">
                <a:latin typeface="Times New Roman" panose="02020603050405020304" pitchFamily="18" charset="0"/>
                <a:cs typeface="Times New Roman" panose="02020603050405020304" pitchFamily="18" charset="0"/>
              </a:rPr>
              <a:t>точки </a:t>
            </a:r>
            <a:r>
              <a:rPr lang="ru-RU" dirty="0" err="1">
                <a:latin typeface="Times New Roman" panose="02020603050405020304" pitchFamily="18" charset="0"/>
                <a:cs typeface="Times New Roman" panose="02020603050405020304" pitchFamily="18" charset="0"/>
              </a:rPr>
              <a:t>зору</a:t>
            </a:r>
            <a:r>
              <a:rPr lang="ru-RU" dirty="0">
                <a:latin typeface="Times New Roman" panose="02020603050405020304" pitchFamily="18" charset="0"/>
                <a:cs typeface="Times New Roman" panose="02020603050405020304" pitchFamily="18" charset="0"/>
              </a:rPr>
              <a:t> математики, </a:t>
            </a:r>
            <a:r>
              <a:rPr lang="ru-RU" dirty="0" err="1">
                <a:latin typeface="Times New Roman" panose="02020603050405020304" pitchFamily="18" charset="0"/>
                <a:cs typeface="Times New Roman" panose="02020603050405020304" pitchFamily="18" charset="0"/>
              </a:rPr>
              <a:t>золотий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являє</a:t>
            </a:r>
            <a:r>
              <a:rPr lang="ru-RU" dirty="0">
                <a:latin typeface="Times New Roman" panose="02020603050405020304" pitchFamily="18" charset="0"/>
                <a:cs typeface="Times New Roman" panose="02020603050405020304" pitchFamily="18" charset="0"/>
              </a:rPr>
              <a:t> собою </a:t>
            </a:r>
            <a:r>
              <a:rPr lang="ru-RU" dirty="0" err="1">
                <a:latin typeface="Times New Roman" panose="02020603050405020304" pitchFamily="18" charset="0"/>
                <a:cs typeface="Times New Roman" panose="02020603050405020304" pitchFamily="18" charset="0"/>
              </a:rPr>
              <a:t>якусь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ідеальну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пропорцію</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якимось</a:t>
            </a:r>
            <a:r>
              <a:rPr lang="ru-RU" dirty="0">
                <a:latin typeface="Times New Roman" panose="02020603050405020304" pitchFamily="18" charset="0"/>
                <a:cs typeface="Times New Roman" panose="02020603050405020304" pitchFamily="18" charset="0"/>
              </a:rPr>
              <a:t> чином </a:t>
            </a:r>
            <a:r>
              <a:rPr lang="ru-RU" dirty="0" err="1">
                <a:latin typeface="Times New Roman" panose="02020603050405020304" pitchFamily="18" charset="0"/>
                <a:cs typeface="Times New Roman" panose="02020603050405020304" pitchFamily="18" charset="0"/>
              </a:rPr>
              <a:t>прагне</a:t>
            </a:r>
            <a:r>
              <a:rPr lang="ru-RU" dirty="0">
                <a:latin typeface="Times New Roman" panose="02020603050405020304" pitchFamily="18" charset="0"/>
                <a:cs typeface="Times New Roman" panose="02020603050405020304" pitchFamily="18" charset="0"/>
              </a:rPr>
              <a:t> все </a:t>
            </a:r>
            <a:r>
              <a:rPr lang="ru-RU" dirty="0" err="1">
                <a:latin typeface="Times New Roman" panose="02020603050405020304" pitchFamily="18" charset="0"/>
                <a:cs typeface="Times New Roman" panose="02020603050405020304" pitchFamily="18" charset="0"/>
              </a:rPr>
              <a:t>живе</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неживе</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природі</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Використовуючи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принципи</a:t>
            </a:r>
            <a:r>
              <a:rPr lang="ru-RU" dirty="0">
                <a:latin typeface="Times New Roman" panose="02020603050405020304" pitchFamily="18" charset="0"/>
                <a:cs typeface="Times New Roman" panose="02020603050405020304" pitchFamily="18" charset="0"/>
              </a:rPr>
              <a:t> ряду </a:t>
            </a:r>
            <a:r>
              <a:rPr lang="ru-RU" dirty="0" err="1">
                <a:latin typeface="Times New Roman" panose="02020603050405020304" pitchFamily="18" charset="0"/>
                <a:cs typeface="Times New Roman" panose="02020603050405020304" pitchFamily="18" charset="0"/>
              </a:rPr>
              <a:t>Фібоначчі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ростуть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насіння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центрі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соняшнику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рухається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спіраль</a:t>
            </a:r>
            <a:r>
              <a:rPr lang="ru-RU" dirty="0">
                <a:latin typeface="Times New Roman" panose="02020603050405020304" pitchFamily="18" charset="0"/>
                <a:cs typeface="Times New Roman" panose="02020603050405020304" pitchFamily="18" charset="0"/>
              </a:rPr>
              <a:t> ДНК, </a:t>
            </a:r>
            <a:r>
              <a:rPr lang="ru-RU" dirty="0" err="1">
                <a:latin typeface="Times New Roman" panose="02020603050405020304" pitchFamily="18" charset="0"/>
                <a:cs typeface="Times New Roman" panose="02020603050405020304" pitchFamily="18" charset="0"/>
              </a:rPr>
              <a:t>був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побудований</a:t>
            </a:r>
            <a:r>
              <a:rPr lang="ru-RU" dirty="0">
                <a:latin typeface="Times New Roman" panose="02020603050405020304" pitchFamily="18" charset="0"/>
                <a:cs typeface="Times New Roman" panose="02020603050405020304" pitchFamily="18" charset="0"/>
              </a:rPr>
              <a:t> Парфенон і написана </a:t>
            </a:r>
            <a:r>
              <a:rPr lang="ru-RU" dirty="0" err="1">
                <a:latin typeface="Times New Roman" panose="02020603050405020304" pitchFamily="18" charset="0"/>
                <a:cs typeface="Times New Roman" panose="02020603050405020304" pitchFamily="18" charset="0"/>
              </a:rPr>
              <a:t>найзнаменитіша</a:t>
            </a:r>
            <a:r>
              <a:rPr lang="ru-RU" dirty="0">
                <a:latin typeface="Times New Roman" panose="02020603050405020304" pitchFamily="18" charset="0"/>
                <a:cs typeface="Times New Roman" panose="02020603050405020304" pitchFamily="18" charset="0"/>
              </a:rPr>
              <a:t> картина у </a:t>
            </a:r>
            <a:r>
              <a:rPr lang="ru-RU" dirty="0" err="1">
                <a:latin typeface="Times New Roman" panose="02020603050405020304" pitchFamily="18" charset="0"/>
                <a:cs typeface="Times New Roman" panose="02020603050405020304" pitchFamily="18" charset="0"/>
              </a:rPr>
              <a:t>світі</a:t>
            </a:r>
            <a:r>
              <a:rPr lang="ru-RU" dirty="0">
                <a:latin typeface="Times New Roman" panose="02020603050405020304" pitchFamily="18" charset="0"/>
                <a:cs typeface="Times New Roman" panose="02020603050405020304" pitchFamily="18" charset="0"/>
              </a:rPr>
              <a:t> – «Джоконда» Леонардо да </a:t>
            </a:r>
            <a:r>
              <a:rPr lang="ru-RU" dirty="0" err="1">
                <a:latin typeface="Times New Roman" panose="02020603050405020304" pitchFamily="18" charset="0"/>
                <a:cs typeface="Times New Roman" panose="02020603050405020304" pitchFamily="18" charset="0"/>
              </a:rPr>
              <a:t>Вінчі</a:t>
            </a:r>
            <a:r>
              <a:rPr lang="ru-RU"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18134" y="4662733"/>
            <a:ext cx="1691702" cy="5936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ru-RU" sz="2400" dirty="0" smtClean="0">
                <a:latin typeface="Times New Roman" panose="02020603050405020304" pitchFamily="18" charset="0"/>
                <a:cs typeface="Times New Roman" panose="02020603050405020304" pitchFamily="18" charset="0"/>
                <a:hlinkClick r:id="rId5" action="ppaction://hlinkpres?slideindex=1&amp;slidetitle="/>
              </a:rPr>
              <a:t>ІСТОРІЯ</a:t>
            </a:r>
            <a:endParaRPr lang="ru-RU" sz="2400" dirty="0" smtClean="0">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3509414" y="5934456"/>
            <a:ext cx="2357691" cy="5784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ru-RU" sz="2400" dirty="0" smtClean="0">
                <a:latin typeface="Times New Roman" panose="02020603050405020304" pitchFamily="18" charset="0"/>
                <a:cs typeface="Times New Roman" panose="02020603050405020304" pitchFamily="18" charset="0"/>
                <a:hlinkClick r:id="rId6" action="ppaction://hlinkpres?slideindex=1&amp;slidetitle="/>
              </a:rPr>
              <a:t>МАТЕМАТИКА</a:t>
            </a:r>
            <a:endParaRPr lang="ru-RU" sz="2400" dirty="0">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3215806" y="4137568"/>
            <a:ext cx="2562752" cy="1090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ru-RU" sz="2400" dirty="0" smtClean="0">
                <a:latin typeface="Times New Roman" panose="02020603050405020304" pitchFamily="18" charset="0"/>
                <a:cs typeface="Times New Roman" panose="02020603050405020304" pitchFamily="18" charset="0"/>
                <a:hlinkClick r:id="rId7" action="ppaction://hlinkpres?slideindex=1&amp;slidetitle="/>
              </a:rPr>
              <a:t>МИСТЕЦТВО</a:t>
            </a:r>
            <a:endParaRPr lang="ru-RU" sz="2400" dirty="0">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312243" y="5923154"/>
            <a:ext cx="2116836" cy="5897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ru-RU" sz="2400" dirty="0" smtClean="0">
                <a:latin typeface="Times New Roman" panose="02020603050405020304" pitchFamily="18" charset="0"/>
                <a:cs typeface="Times New Roman" panose="02020603050405020304" pitchFamily="18" charset="0"/>
                <a:hlinkClick r:id="rId8" action="ppaction://hlinkpres?slideindex=1&amp;slidetitle="/>
              </a:rPr>
              <a:t>ПРИРОДА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34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4278312" y="1908955"/>
            <a:ext cx="3708401" cy="2324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smtClean="0">
                <a:solidFill>
                  <a:schemeClr val="bg1"/>
                </a:solidFill>
                <a:effectLst/>
                <a:latin typeface="Roboto"/>
              </a:rPr>
              <a:t>«Од </a:t>
            </a:r>
            <a:r>
              <a:rPr lang="ru-RU" b="1" i="0" dirty="0" err="1" smtClean="0">
                <a:solidFill>
                  <a:schemeClr val="bg1"/>
                </a:solidFill>
                <a:effectLst/>
                <a:latin typeface="Roboto"/>
              </a:rPr>
              <a:t>Києва</a:t>
            </a:r>
            <a:r>
              <a:rPr lang="ru-RU" b="1" i="0" dirty="0" smtClean="0">
                <a:solidFill>
                  <a:schemeClr val="bg1"/>
                </a:solidFill>
                <a:effectLst/>
                <a:latin typeface="Roboto"/>
              </a:rPr>
              <a:t> до </a:t>
            </a:r>
            <a:r>
              <a:rPr lang="ru-RU" b="1" i="0" dirty="0" err="1" smtClean="0">
                <a:solidFill>
                  <a:schemeClr val="bg1"/>
                </a:solidFill>
                <a:effectLst/>
                <a:latin typeface="Roboto"/>
              </a:rPr>
              <a:t>Лубен</a:t>
            </a:r>
            <a:r>
              <a:rPr lang="ru-RU" b="1" dirty="0" smtClean="0">
                <a:solidFill>
                  <a:schemeClr val="bg1"/>
                </a:solidFill>
                <a:latin typeface="Roboto"/>
              </a:rPr>
              <a:t>»</a:t>
            </a:r>
            <a:endParaRPr lang="ru-RU" b="1" i="0" dirty="0" smtClean="0">
              <a:solidFill>
                <a:schemeClr val="bg1"/>
              </a:solidFill>
              <a:effectLst/>
              <a:latin typeface="Roboto"/>
            </a:endParaRPr>
          </a:p>
          <a:p>
            <a:pPr algn="ctr"/>
            <a:r>
              <a:rPr lang="ru-RU" sz="1000" b="1" i="0" dirty="0" smtClean="0">
                <a:solidFill>
                  <a:schemeClr val="bg1"/>
                </a:solidFill>
                <a:effectLst/>
                <a:latin typeface="Roboto"/>
              </a:rPr>
              <a:t> </a:t>
            </a:r>
            <a:r>
              <a:rPr lang="ru-RU" sz="1000" b="1" i="0" dirty="0" err="1" smtClean="0">
                <a:solidFill>
                  <a:schemeClr val="bg1"/>
                </a:solidFill>
                <a:effectLst/>
                <a:latin typeface="Roboto"/>
              </a:rPr>
              <a:t>українська</a:t>
            </a:r>
            <a:r>
              <a:rPr lang="ru-RU" sz="1000" b="1" i="0" dirty="0" smtClean="0">
                <a:solidFill>
                  <a:schemeClr val="bg1"/>
                </a:solidFill>
                <a:effectLst/>
                <a:latin typeface="Roboto"/>
              </a:rPr>
              <a:t> народна </a:t>
            </a:r>
          </a:p>
          <a:p>
            <a:pPr algn="ctr"/>
            <a:r>
              <a:rPr lang="ru-RU" sz="1000" b="1" i="0" dirty="0" err="1" smtClean="0">
                <a:solidFill>
                  <a:schemeClr val="bg1"/>
                </a:solidFill>
                <a:effectLst/>
                <a:latin typeface="Roboto"/>
              </a:rPr>
              <a:t>пісня</a:t>
            </a:r>
            <a:endParaRPr lang="ru-RU" sz="1000" b="1" i="0" dirty="0" smtClean="0">
              <a:solidFill>
                <a:schemeClr val="bg1"/>
              </a:solidFill>
              <a:effectLst/>
              <a:latin typeface="Roboto"/>
            </a:endParaRPr>
          </a:p>
          <a:p>
            <a:pPr algn="ct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Прямоугольник 3"/>
          <p:cNvSpPr/>
          <p:nvPr/>
        </p:nvSpPr>
        <p:spPr>
          <a:xfrm>
            <a:off x="241300" y="3941661"/>
            <a:ext cx="4457700" cy="2585323"/>
          </a:xfrm>
          <a:prstGeom prst="rect">
            <a:avLst/>
          </a:prstGeom>
        </p:spPr>
        <p:txBody>
          <a:bodyPr wrap="square">
            <a:spAutoFit/>
          </a:bodyPr>
          <a:lstStyle/>
          <a:p>
            <a:r>
              <a:rPr lang="uk-UA" b="1" dirty="0" smtClean="0">
                <a:latin typeface="Times New Roman" panose="02020603050405020304" pitchFamily="18" charset="0"/>
                <a:cs typeface="Times New Roman" panose="02020603050405020304" pitchFamily="18" charset="0"/>
              </a:rPr>
              <a:t>Математика</a:t>
            </a:r>
            <a:endParaRPr lang="uk-UA" b="1" dirty="0" smtClean="0"/>
          </a:p>
          <a:p>
            <a:r>
              <a:rPr lang="uk-UA" sz="1600" dirty="0" smtClean="0">
                <a:latin typeface="Times New Roman" panose="02020603050405020304" pitchFamily="18" charset="0"/>
                <a:cs typeface="Times New Roman" panose="02020603050405020304" pitchFamily="18" charset="0"/>
              </a:rPr>
              <a:t>Задача до 1 куплету (аналогічно до інших )</a:t>
            </a:r>
          </a:p>
          <a:p>
            <a:r>
              <a:rPr lang="ru-RU" sz="1600" dirty="0" smtClean="0">
                <a:latin typeface="Times New Roman" panose="02020603050405020304" pitchFamily="18" charset="0"/>
                <a:cs typeface="Times New Roman" panose="02020603050405020304" pitchFamily="18" charset="0"/>
              </a:rPr>
              <a:t>Дано:</a:t>
            </a:r>
          </a:p>
          <a:p>
            <a:r>
              <a:rPr lang="ru-RU" sz="1600" dirty="0" err="1" smtClean="0">
                <a:latin typeface="Times New Roman" panose="02020603050405020304" pitchFamily="18" charset="0"/>
                <a:cs typeface="Times New Roman" panose="02020603050405020304" pitchFamily="18" charset="0"/>
              </a:rPr>
              <a:t>Відстань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між</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містом</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Київ</a:t>
            </a:r>
            <a:r>
              <a:rPr lang="ru-RU" sz="1600" dirty="0" smtClean="0">
                <a:latin typeface="Times New Roman" panose="02020603050405020304" pitchFamily="18" charset="0"/>
                <a:cs typeface="Times New Roman" panose="02020603050405020304" pitchFamily="18" charset="0"/>
              </a:rPr>
              <a:t> та </a:t>
            </a:r>
            <a:r>
              <a:rPr lang="ru-RU" sz="1600" dirty="0" err="1" smtClean="0">
                <a:latin typeface="Times New Roman" panose="02020603050405020304" pitchFamily="18" charset="0"/>
                <a:cs typeface="Times New Roman" panose="02020603050405020304" pitchFamily="18" charset="0"/>
              </a:rPr>
              <a:t>містом</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Лубни</a:t>
            </a:r>
            <a:r>
              <a:rPr lang="ru-RU" sz="1600" dirty="0" smtClean="0">
                <a:latin typeface="Times New Roman" panose="02020603050405020304" pitchFamily="18" charset="0"/>
                <a:cs typeface="Times New Roman" panose="02020603050405020304" pitchFamily="18" charset="0"/>
              </a:rPr>
              <a:t> за маршрутом: 197 км.</a:t>
            </a:r>
          </a:p>
          <a:p>
            <a:r>
              <a:rPr lang="ru-RU" sz="1600" dirty="0" err="1" smtClean="0">
                <a:latin typeface="Times New Roman" panose="02020603050405020304" pitchFamily="18" charset="0"/>
                <a:cs typeface="Times New Roman" panose="02020603050405020304" pitchFamily="18" charset="0"/>
              </a:rPr>
              <a:t>Приблизний</a:t>
            </a:r>
            <a:r>
              <a:rPr lang="ru-RU" sz="1600" dirty="0" smtClean="0">
                <a:latin typeface="Times New Roman" panose="02020603050405020304" pitchFamily="18" charset="0"/>
                <a:cs typeface="Times New Roman" panose="02020603050405020304" pitchFamily="18" charset="0"/>
              </a:rPr>
              <a:t> час </a:t>
            </a:r>
            <a:r>
              <a:rPr lang="ru-RU" sz="1600" dirty="0" err="1" smtClean="0">
                <a:latin typeface="Times New Roman" panose="02020603050405020304" pitchFamily="18" charset="0"/>
                <a:cs typeface="Times New Roman" panose="02020603050405020304" pitchFamily="18" charset="0"/>
              </a:rPr>
              <a:t>поїздки</a:t>
            </a:r>
            <a:r>
              <a:rPr lang="ru-RU" sz="1600" dirty="0" smtClean="0">
                <a:latin typeface="Times New Roman" panose="02020603050405020304" pitchFamily="18" charset="0"/>
                <a:cs typeface="Times New Roman" panose="02020603050405020304" pitchFamily="18" charset="0"/>
              </a:rPr>
              <a:t>: 2 </a:t>
            </a:r>
            <a:r>
              <a:rPr lang="ru-RU" sz="1600" dirty="0" err="1" smtClean="0">
                <a:latin typeface="Times New Roman" panose="02020603050405020304" pitchFamily="18" charset="0"/>
                <a:cs typeface="Times New Roman" panose="02020603050405020304" pitchFamily="18" charset="0"/>
              </a:rPr>
              <a:t>години</a:t>
            </a:r>
            <a:r>
              <a:rPr lang="ru-RU" sz="1600" dirty="0" smtClean="0">
                <a:latin typeface="Times New Roman" panose="02020603050405020304" pitchFamily="18" charset="0"/>
                <a:cs typeface="Times New Roman" panose="02020603050405020304" pitchFamily="18" charset="0"/>
              </a:rPr>
              <a:t> 21 </a:t>
            </a:r>
            <a:r>
              <a:rPr lang="ru-RU" sz="1600" dirty="0" err="1" smtClean="0">
                <a:latin typeface="Times New Roman" panose="02020603050405020304" pitchFamily="18" charset="0"/>
                <a:cs typeface="Times New Roman" panose="02020603050405020304" pitchFamily="18" charset="0"/>
              </a:rPr>
              <a:t>хвилина</a:t>
            </a:r>
            <a:r>
              <a:rPr lang="ru-RU" sz="1600" dirty="0" smtClean="0">
                <a:latin typeface="Times New Roman" panose="02020603050405020304" pitchFamily="18" charset="0"/>
                <a:cs typeface="Times New Roman" panose="02020603050405020304" pitchFamily="18" charset="0"/>
              </a:rPr>
              <a:t>.</a:t>
            </a:r>
          </a:p>
          <a:p>
            <a:r>
              <a:rPr lang="ru-RU" sz="1600" b="1" dirty="0" err="1" smtClean="0">
                <a:latin typeface="Times New Roman" panose="02020603050405020304" pitchFamily="18" charset="0"/>
                <a:cs typeface="Times New Roman" panose="02020603050405020304" pitchFamily="18" charset="0"/>
              </a:rPr>
              <a:t>Питання</a:t>
            </a:r>
            <a:r>
              <a:rPr lang="ru-RU" sz="1600" b="1" dirty="0" smtClean="0">
                <a:latin typeface="Times New Roman" panose="02020603050405020304" pitchFamily="18" charset="0"/>
                <a:cs typeface="Times New Roman" panose="02020603050405020304" pitchFamily="18" charset="0"/>
              </a:rPr>
              <a:t>:</a:t>
            </a:r>
          </a:p>
          <a:p>
            <a:r>
              <a:rPr lang="ru-RU" sz="1600" dirty="0" err="1" smtClean="0">
                <a:latin typeface="Times New Roman" panose="02020603050405020304" pitchFamily="18" charset="0"/>
                <a:cs typeface="Times New Roman" panose="02020603050405020304" pitchFamily="18" charset="0"/>
              </a:rPr>
              <a:t>Скільки</a:t>
            </a:r>
            <a:r>
              <a:rPr lang="ru-RU" sz="1600" dirty="0" smtClean="0">
                <a:latin typeface="Times New Roman" panose="02020603050405020304" pitchFamily="18" charset="0"/>
                <a:cs typeface="Times New Roman" panose="02020603050405020304" pitchFamily="18" charset="0"/>
              </a:rPr>
              <a:t> часу </a:t>
            </a:r>
            <a:r>
              <a:rPr lang="ru-RU" sz="1600" dirty="0" err="1" smtClean="0">
                <a:latin typeface="Times New Roman" panose="02020603050405020304" pitchFamily="18" charset="0"/>
                <a:cs typeface="Times New Roman" panose="02020603050405020304" pitchFamily="18" charset="0"/>
              </a:rPr>
              <a:t>займає</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поїздка</a:t>
            </a:r>
            <a:r>
              <a:rPr lang="ru-RU" sz="1600" dirty="0" smtClean="0">
                <a:latin typeface="Times New Roman" panose="02020603050405020304" pitchFamily="18" charset="0"/>
                <a:cs typeface="Times New Roman" panose="02020603050405020304" pitchFamily="18" charset="0"/>
              </a:rPr>
              <a:t> в </a:t>
            </a:r>
            <a:r>
              <a:rPr lang="ru-RU" sz="1600" dirty="0" err="1" smtClean="0">
                <a:latin typeface="Times New Roman" panose="02020603050405020304" pitchFamily="18" charset="0"/>
                <a:cs typeface="Times New Roman" panose="02020603050405020304" pitchFamily="18" charset="0"/>
              </a:rPr>
              <a:t>хвилинах</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Яка </a:t>
            </a:r>
            <a:r>
              <a:rPr lang="ru-RU" sz="1600" dirty="0" err="1" smtClean="0">
                <a:latin typeface="Times New Roman" panose="02020603050405020304" pitchFamily="18" charset="0"/>
                <a:cs typeface="Times New Roman" panose="02020603050405020304" pitchFamily="18" charset="0"/>
              </a:rPr>
              <a:t>середня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швидкість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автомобіля</a:t>
            </a:r>
            <a:r>
              <a:rPr lang="ru-RU" sz="1600" dirty="0" smtClean="0">
                <a:latin typeface="Times New Roman" panose="02020603050405020304" pitchFamily="18" charset="0"/>
                <a:cs typeface="Times New Roman" panose="02020603050405020304" pitchFamily="18" charset="0"/>
              </a:rPr>
              <a:t> (в км/год)?</a:t>
            </a:r>
          </a:p>
          <a:p>
            <a:endParaRPr lang="ru-RU" sz="1600"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13165" t="42474" r="64432" b="22667"/>
          <a:stretch/>
        </p:blipFill>
        <p:spPr>
          <a:xfrm>
            <a:off x="7658443" y="973050"/>
            <a:ext cx="4546600" cy="2387435"/>
          </a:xfrm>
          <a:prstGeom prst="ellipse">
            <a:avLst/>
          </a:prstGeom>
          <a:ln>
            <a:noFill/>
          </a:ln>
          <a:effectLst>
            <a:softEdge rad="112500"/>
          </a:effectLst>
        </p:spPr>
      </p:pic>
      <p:sp>
        <p:nvSpPr>
          <p:cNvPr id="9" name="Прямоугольник 8"/>
          <p:cNvSpPr/>
          <p:nvPr/>
        </p:nvSpPr>
        <p:spPr>
          <a:xfrm>
            <a:off x="241300" y="1167375"/>
            <a:ext cx="3670300" cy="2369880"/>
          </a:xfrm>
          <a:prstGeom prst="rect">
            <a:avLst/>
          </a:prstGeom>
        </p:spPr>
        <p:txBody>
          <a:bodyPr wrap="square">
            <a:spAutoFit/>
          </a:bodyPr>
          <a:lstStyle/>
          <a:p>
            <a:r>
              <a:rPr lang="ru-RU" b="1" dirty="0" err="1" smtClean="0">
                <a:solidFill>
                  <a:srgbClr val="5F6368"/>
                </a:solidFill>
                <a:latin typeface="Times New Roman" panose="02020603050405020304" pitchFamily="18" charset="0"/>
                <a:cs typeface="Times New Roman" panose="02020603050405020304" pitchFamily="18" charset="0"/>
              </a:rPr>
              <a:t>Біологія</a:t>
            </a:r>
            <a:endParaRPr lang="ru-RU" b="1" dirty="0" smtClean="0">
              <a:solidFill>
                <a:srgbClr val="5F6368"/>
              </a:solidFill>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Будова </a:t>
            </a:r>
            <a:r>
              <a:rPr lang="ru-RU" sz="1600" dirty="0" err="1">
                <a:latin typeface="Times New Roman" panose="02020603050405020304" pitchFamily="18" charset="0"/>
                <a:cs typeface="Times New Roman" panose="02020603050405020304" pitchFamily="18" charset="0"/>
              </a:rPr>
              <a:t>рослини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екологічні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умови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поширення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біологічна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класифікація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лікарські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властивості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фенологічні</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фази</a:t>
            </a:r>
            <a:endParaRPr lang="ru-RU" sz="1600" dirty="0" smtClean="0">
              <a:latin typeface="Times New Roman" panose="02020603050405020304" pitchFamily="18" charset="0"/>
              <a:cs typeface="Times New Roman" panose="02020603050405020304" pitchFamily="18" charset="0"/>
            </a:endParaRPr>
          </a:p>
          <a:p>
            <a:r>
              <a:rPr lang="ru-RU" b="1" dirty="0" smtClean="0">
                <a:solidFill>
                  <a:srgbClr val="5F6368"/>
                </a:solidFill>
                <a:latin typeface="Times New Roman" panose="02020603050405020304" pitchFamily="18" charset="0"/>
                <a:cs typeface="Times New Roman" panose="02020603050405020304" pitchFamily="18" charset="0"/>
              </a:rPr>
              <a:t> </a:t>
            </a:r>
            <a:r>
              <a:rPr lang="ru-RU" b="1" dirty="0">
                <a:solidFill>
                  <a:srgbClr val="5F6368"/>
                </a:solidFill>
                <a:latin typeface="Times New Roman" panose="02020603050405020304" pitchFamily="18" charset="0"/>
                <a:cs typeface="Times New Roman" panose="02020603050405020304" pitchFamily="18" charset="0"/>
              </a:rPr>
              <a:t>(</a:t>
            </a:r>
            <a:r>
              <a:rPr lang="ru-RU" b="1" dirty="0" err="1">
                <a:solidFill>
                  <a:srgbClr val="5F6368"/>
                </a:solidFill>
                <a:latin typeface="Times New Roman" panose="02020603050405020304" pitchFamily="18" charset="0"/>
                <a:cs typeface="Times New Roman" panose="02020603050405020304" pitchFamily="18" charset="0"/>
              </a:rPr>
              <a:t>екологія</a:t>
            </a:r>
            <a:r>
              <a:rPr lang="ru-RU" b="1" dirty="0" smtClean="0">
                <a:solidFill>
                  <a:srgbClr val="5F6368"/>
                </a:solidFill>
                <a:latin typeface="Times New Roman" panose="02020603050405020304" pitchFamily="18" charset="0"/>
                <a:cs typeface="Times New Roman" panose="02020603050405020304" pitchFamily="18" charset="0"/>
              </a:rPr>
              <a:t>)</a:t>
            </a:r>
          </a:p>
          <a:p>
            <a:r>
              <a:rPr lang="ru-RU" sz="1600" b="1" dirty="0" err="1" smtClean="0">
                <a:solidFill>
                  <a:srgbClr val="5F6368"/>
                </a:solidFill>
                <a:latin typeface="Times New Roman" panose="02020603050405020304" pitchFamily="18" charset="0"/>
                <a:cs typeface="Times New Roman" panose="02020603050405020304" pitchFamily="18" charset="0"/>
              </a:rPr>
              <a:t>Коноплі</a:t>
            </a:r>
            <a:r>
              <a:rPr lang="ru-RU" sz="1600" dirty="0">
                <a:solidFill>
                  <a:srgbClr val="4D5156"/>
                </a:solidFill>
                <a:latin typeface="Times New Roman" panose="02020603050405020304" pitchFamily="18" charset="0"/>
                <a:cs typeface="Times New Roman" panose="02020603050405020304" pitchFamily="18" charset="0"/>
              </a:rPr>
              <a:t> </a:t>
            </a:r>
            <a:r>
              <a:rPr lang="ru-RU" sz="1600" dirty="0" err="1">
                <a:solidFill>
                  <a:srgbClr val="4D5156"/>
                </a:solidFill>
                <a:latin typeface="Times New Roman" panose="02020603050405020304" pitchFamily="18" charset="0"/>
                <a:cs typeface="Times New Roman" panose="02020603050405020304" pitchFamily="18" charset="0"/>
              </a:rPr>
              <a:t>можуть</a:t>
            </a:r>
            <a:r>
              <a:rPr lang="ru-RU" sz="1600" dirty="0">
                <a:solidFill>
                  <a:srgbClr val="4D5156"/>
                </a:solidFill>
                <a:latin typeface="Times New Roman" panose="02020603050405020304" pitchFamily="18" charset="0"/>
                <a:cs typeface="Times New Roman" panose="02020603050405020304" pitchFamily="18" charset="0"/>
              </a:rPr>
              <a:t> стати “</a:t>
            </a:r>
            <a:r>
              <a:rPr lang="ru-RU" sz="1600" dirty="0" err="1">
                <a:solidFill>
                  <a:srgbClr val="4D5156"/>
                </a:solidFill>
                <a:latin typeface="Times New Roman" panose="02020603050405020304" pitchFamily="18" charset="0"/>
                <a:cs typeface="Times New Roman" panose="02020603050405020304" pitchFamily="18" charset="0"/>
              </a:rPr>
              <a:t>справжнім</a:t>
            </a:r>
            <a:r>
              <a:rPr lang="ru-RU" sz="1600" dirty="0">
                <a:solidFill>
                  <a:srgbClr val="4D5156"/>
                </a:solidFill>
                <a:latin typeface="Times New Roman" panose="02020603050405020304" pitchFamily="18" charset="0"/>
                <a:cs typeface="Times New Roman" panose="02020603050405020304" pitchFamily="18" charset="0"/>
              </a:rPr>
              <a:t> </a:t>
            </a:r>
            <a:r>
              <a:rPr lang="ru-RU" sz="1600" dirty="0" err="1">
                <a:solidFill>
                  <a:srgbClr val="4D5156"/>
                </a:solidFill>
                <a:latin typeface="Times New Roman" panose="02020603050405020304" pitchFamily="18" charset="0"/>
                <a:cs typeface="Times New Roman" panose="02020603050405020304" pitchFamily="18" charset="0"/>
              </a:rPr>
              <a:t>порятунком</a:t>
            </a:r>
            <a:r>
              <a:rPr lang="ru-RU" sz="1600" dirty="0">
                <a:solidFill>
                  <a:srgbClr val="4D5156"/>
                </a:solidFill>
                <a:latin typeface="Times New Roman" panose="02020603050405020304" pitchFamily="18" charset="0"/>
                <a:cs typeface="Times New Roman" panose="02020603050405020304" pitchFamily="18" charset="0"/>
              </a:rPr>
              <a:t>” для </a:t>
            </a:r>
            <a:r>
              <a:rPr lang="ru-RU" sz="1600" dirty="0" err="1">
                <a:solidFill>
                  <a:srgbClr val="4D5156"/>
                </a:solidFill>
                <a:latin typeface="Times New Roman" panose="02020603050405020304" pitchFamily="18" charset="0"/>
                <a:cs typeface="Times New Roman" panose="02020603050405020304" pitchFamily="18" charset="0"/>
              </a:rPr>
              <a:t>довкілля</a:t>
            </a:r>
            <a:r>
              <a:rPr lang="ru-RU" sz="1600" dirty="0">
                <a:solidFill>
                  <a:srgbClr val="4D5156"/>
                </a:solidFill>
                <a:latin typeface="Times New Roman" panose="02020603050405020304" pitchFamily="18" charset="0"/>
                <a:cs typeface="Times New Roman" panose="02020603050405020304" pitchFamily="18" charset="0"/>
              </a:rPr>
              <a:t>, </a:t>
            </a:r>
            <a:r>
              <a:rPr lang="ru-RU" sz="1600" dirty="0" err="1">
                <a:solidFill>
                  <a:srgbClr val="4D5156"/>
                </a:solidFill>
                <a:latin typeface="Times New Roman" panose="02020603050405020304" pitchFamily="18" charset="0"/>
                <a:cs typeface="Times New Roman" panose="02020603050405020304" pitchFamily="18" charset="0"/>
              </a:rPr>
              <a:t>адже</a:t>
            </a:r>
            <a:r>
              <a:rPr lang="ru-RU" sz="1600" dirty="0">
                <a:solidFill>
                  <a:srgbClr val="4D5156"/>
                </a:solidFill>
                <a:latin typeface="Times New Roman" panose="02020603050405020304" pitchFamily="18" charset="0"/>
                <a:cs typeface="Times New Roman" panose="02020603050405020304" pitchFamily="18" charset="0"/>
              </a:rPr>
              <a:t> один гектар </a:t>
            </a:r>
            <a:r>
              <a:rPr lang="ru-RU" sz="1600" dirty="0" err="1">
                <a:solidFill>
                  <a:srgbClr val="4D5156"/>
                </a:solidFill>
                <a:latin typeface="Times New Roman" panose="02020603050405020304" pitchFamily="18" charset="0"/>
                <a:cs typeface="Times New Roman" panose="02020603050405020304" pitchFamily="18" charset="0"/>
              </a:rPr>
              <a:t>цієї</a:t>
            </a:r>
            <a:r>
              <a:rPr lang="ru-RU" sz="1600" dirty="0">
                <a:solidFill>
                  <a:srgbClr val="4D5156"/>
                </a:solidFill>
                <a:latin typeface="Times New Roman" panose="02020603050405020304" pitchFamily="18" charset="0"/>
                <a:cs typeface="Times New Roman" panose="02020603050405020304" pitchFamily="18" charset="0"/>
              </a:rPr>
              <a:t> </a:t>
            </a:r>
            <a:r>
              <a:rPr lang="ru-RU" sz="1600" b="1" dirty="0" err="1">
                <a:solidFill>
                  <a:srgbClr val="5F6368"/>
                </a:solidFill>
                <a:latin typeface="Times New Roman" panose="02020603050405020304" pitchFamily="18" charset="0"/>
                <a:cs typeface="Times New Roman" panose="02020603050405020304" pitchFamily="18" charset="0"/>
              </a:rPr>
              <a:t>рослини</a:t>
            </a:r>
            <a:r>
              <a:rPr lang="ru-RU" sz="1600" dirty="0">
                <a:solidFill>
                  <a:srgbClr val="4D5156"/>
                </a:solidFill>
                <a:latin typeface="Times New Roman" panose="02020603050405020304" pitchFamily="18" charset="0"/>
                <a:cs typeface="Times New Roman" panose="02020603050405020304" pitchFamily="18" charset="0"/>
              </a:rPr>
              <a:t> </a:t>
            </a:r>
            <a:r>
              <a:rPr lang="ru-RU" sz="1600" dirty="0" err="1">
                <a:solidFill>
                  <a:srgbClr val="4D5156"/>
                </a:solidFill>
                <a:latin typeface="Times New Roman" panose="02020603050405020304" pitchFamily="18" charset="0"/>
                <a:cs typeface="Times New Roman" panose="02020603050405020304" pitchFamily="18" charset="0"/>
              </a:rPr>
              <a:t>дає</a:t>
            </a:r>
            <a:r>
              <a:rPr lang="ru-RU" sz="1600" dirty="0">
                <a:solidFill>
                  <a:srgbClr val="4D5156"/>
                </a:solidFill>
                <a:latin typeface="Times New Roman" panose="02020603050405020304" pitchFamily="18" charset="0"/>
                <a:cs typeface="Times New Roman" panose="02020603050405020304" pitchFamily="18" charset="0"/>
              </a:rPr>
              <a:t> </a:t>
            </a:r>
            <a:r>
              <a:rPr lang="ru-RU" sz="1600" dirty="0" err="1">
                <a:solidFill>
                  <a:srgbClr val="4D5156"/>
                </a:solidFill>
                <a:latin typeface="Times New Roman" panose="02020603050405020304" pitchFamily="18" charset="0"/>
                <a:cs typeface="Times New Roman" panose="02020603050405020304" pitchFamily="18" charset="0"/>
              </a:rPr>
              <a:t>стільки</a:t>
            </a:r>
            <a:r>
              <a:rPr lang="ru-RU" sz="1600" dirty="0">
                <a:solidFill>
                  <a:srgbClr val="4D5156"/>
                </a:solidFill>
                <a:latin typeface="Times New Roman" panose="02020603050405020304" pitchFamily="18" charset="0"/>
                <a:cs typeface="Times New Roman" panose="02020603050405020304" pitchFamily="18" charset="0"/>
              </a:rPr>
              <a:t> ж </a:t>
            </a:r>
            <a:r>
              <a:rPr lang="ru-RU" sz="1600" dirty="0" err="1">
                <a:solidFill>
                  <a:srgbClr val="4D5156"/>
                </a:solidFill>
                <a:latin typeface="Times New Roman" panose="02020603050405020304" pitchFamily="18" charset="0"/>
                <a:cs typeface="Times New Roman" panose="02020603050405020304" pitchFamily="18" charset="0"/>
              </a:rPr>
              <a:t>кисню</a:t>
            </a:r>
            <a:r>
              <a:rPr lang="ru-RU" sz="1600" dirty="0">
                <a:solidFill>
                  <a:srgbClr val="4D5156"/>
                </a:solidFill>
                <a:latin typeface="Times New Roman" panose="02020603050405020304" pitchFamily="18" charset="0"/>
                <a:cs typeface="Times New Roman" panose="02020603050405020304" pitchFamily="18" charset="0"/>
              </a:rPr>
              <a:t>, як 25 </a:t>
            </a:r>
            <a:r>
              <a:rPr lang="ru-RU" sz="1600" dirty="0" err="1">
                <a:solidFill>
                  <a:srgbClr val="4D5156"/>
                </a:solidFill>
                <a:latin typeface="Times New Roman" panose="02020603050405020304" pitchFamily="18" charset="0"/>
                <a:cs typeface="Times New Roman" panose="02020603050405020304" pitchFamily="18" charset="0"/>
              </a:rPr>
              <a:t>гектарів</a:t>
            </a:r>
            <a:r>
              <a:rPr lang="ru-RU" sz="1600" dirty="0">
                <a:solidFill>
                  <a:srgbClr val="4D5156"/>
                </a:solidFill>
                <a:latin typeface="Times New Roman" panose="02020603050405020304" pitchFamily="18" charset="0"/>
                <a:cs typeface="Times New Roman" panose="02020603050405020304" pitchFamily="18" charset="0"/>
              </a:rPr>
              <a:t> </a:t>
            </a:r>
            <a:r>
              <a:rPr lang="ru-RU" sz="1600" dirty="0" err="1" smtClean="0">
                <a:solidFill>
                  <a:srgbClr val="4D5156"/>
                </a:solidFill>
                <a:latin typeface="Times New Roman" panose="02020603050405020304" pitchFamily="18" charset="0"/>
                <a:cs typeface="Times New Roman" panose="02020603050405020304" pitchFamily="18" charset="0"/>
              </a:rPr>
              <a:t>лісу</a:t>
            </a:r>
            <a:r>
              <a:rPr lang="ru-RU" sz="1600" dirty="0" smtClean="0">
                <a:solidFill>
                  <a:srgbClr val="4D5156"/>
                </a:solidFill>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541930" y="76288"/>
            <a:ext cx="3607083" cy="861774"/>
          </a:xfrm>
          <a:prstGeom prst="rect">
            <a:avLst/>
          </a:prstGeom>
        </p:spPr>
        <p:txBody>
          <a:bodyPr wrap="square">
            <a:spAutoFit/>
          </a:bodyPr>
          <a:lstStyle/>
          <a:p>
            <a:r>
              <a:rPr lang="ru-RU" b="1" dirty="0" err="1" smtClean="0">
                <a:solidFill>
                  <a:srgbClr val="5F6368"/>
                </a:solidFill>
                <a:latin typeface="Times New Roman" panose="02020603050405020304" pitchFamily="18" charset="0"/>
                <a:cs typeface="Times New Roman" panose="02020603050405020304" pitchFamily="18" charset="0"/>
              </a:rPr>
              <a:t>Географія</a:t>
            </a:r>
            <a:r>
              <a:rPr lang="ru-RU" b="1" dirty="0" smtClean="0">
                <a:solidFill>
                  <a:srgbClr val="5F6368"/>
                </a:solidFill>
                <a:latin typeface="Times New Roman" panose="02020603050405020304" pitchFamily="18" charset="0"/>
                <a:cs typeface="Times New Roman" panose="02020603050405020304" pitchFamily="18" charset="0"/>
              </a:rPr>
              <a:t> </a:t>
            </a:r>
          </a:p>
          <a:p>
            <a:r>
              <a:rPr lang="ru-RU" sz="1600" dirty="0" err="1" smtClean="0">
                <a:solidFill>
                  <a:srgbClr val="5F6368"/>
                </a:solidFill>
                <a:latin typeface="Times New Roman" panose="02020603050405020304" pitchFamily="18" charset="0"/>
                <a:cs typeface="Times New Roman" panose="02020603050405020304" pitchFamily="18" charset="0"/>
              </a:rPr>
              <a:t>Розташування</a:t>
            </a:r>
            <a:r>
              <a:rPr lang="ru-RU" sz="1600" dirty="0" smtClean="0">
                <a:solidFill>
                  <a:srgbClr val="5F6368"/>
                </a:solidFill>
                <a:latin typeface="Times New Roman" panose="02020603050405020304" pitchFamily="18" charset="0"/>
                <a:cs typeface="Times New Roman" panose="02020603050405020304" pitchFamily="18" charset="0"/>
              </a:rPr>
              <a:t> </a:t>
            </a:r>
            <a:r>
              <a:rPr lang="ru-RU" sz="1600" dirty="0" err="1" smtClean="0">
                <a:solidFill>
                  <a:srgbClr val="5F6368"/>
                </a:solidFill>
                <a:latin typeface="Times New Roman" panose="02020603050405020304" pitchFamily="18" charset="0"/>
                <a:cs typeface="Times New Roman" panose="02020603050405020304" pitchFamily="18" charset="0"/>
              </a:rPr>
              <a:t>міст</a:t>
            </a:r>
            <a:r>
              <a:rPr lang="ru-RU" sz="1600" dirty="0" smtClean="0">
                <a:solidFill>
                  <a:srgbClr val="5F6368"/>
                </a:solidFill>
                <a:latin typeface="Times New Roman" panose="02020603050405020304" pitchFamily="18" charset="0"/>
                <a:cs typeface="Times New Roman" panose="02020603050405020304" pitchFamily="18" charset="0"/>
              </a:rPr>
              <a:t> </a:t>
            </a:r>
            <a:r>
              <a:rPr lang="ru-RU" sz="1600" dirty="0" smtClean="0">
                <a:solidFill>
                  <a:srgbClr val="5F6368"/>
                </a:solidFill>
                <a:latin typeface="Times New Roman" panose="02020603050405020304" pitchFamily="18" charset="0"/>
                <a:cs typeface="Times New Roman" panose="02020603050405020304" pitchFamily="18" charset="0"/>
              </a:rPr>
              <a:t>(</a:t>
            </a:r>
            <a:r>
              <a:rPr lang="uk-UA" sz="1600" dirty="0">
                <a:solidFill>
                  <a:srgbClr val="5F6368"/>
                </a:solidFill>
                <a:latin typeface="Times New Roman" panose="02020603050405020304" pitchFamily="18" charset="0"/>
                <a:cs typeface="Times New Roman" panose="02020603050405020304" pitchFamily="18" charset="0"/>
              </a:rPr>
              <a:t>о</a:t>
            </a:r>
            <a:r>
              <a:rPr lang="ru-RU" sz="1600" dirty="0" err="1" smtClean="0">
                <a:solidFill>
                  <a:srgbClr val="5F6368"/>
                </a:solidFill>
                <a:latin typeface="Times New Roman" panose="02020603050405020304" pitchFamily="18" charset="0"/>
                <a:cs typeface="Times New Roman" panose="02020603050405020304" pitchFamily="18" charset="0"/>
              </a:rPr>
              <a:t>бласть</a:t>
            </a:r>
            <a:r>
              <a:rPr lang="ru-RU" sz="1600" dirty="0" smtClean="0">
                <a:solidFill>
                  <a:srgbClr val="5F6368"/>
                </a:solidFill>
                <a:latin typeface="Times New Roman" panose="02020603050405020304" pitchFamily="18" charset="0"/>
                <a:cs typeface="Times New Roman" panose="02020603050405020304" pitchFamily="18" charset="0"/>
              </a:rPr>
              <a:t>, район) та</a:t>
            </a:r>
          </a:p>
          <a:p>
            <a:r>
              <a:rPr lang="ru-RU" sz="1600" dirty="0" smtClean="0">
                <a:solidFill>
                  <a:srgbClr val="5F6368"/>
                </a:solidFill>
                <a:latin typeface="Times New Roman" panose="02020603050405020304" pitchFamily="18" charset="0"/>
                <a:cs typeface="Times New Roman" panose="02020603050405020304" pitchFamily="18" charset="0"/>
              </a:rPr>
              <a:t> </a:t>
            </a:r>
            <a:r>
              <a:rPr lang="ru-RU" sz="1600" dirty="0" err="1" smtClean="0">
                <a:solidFill>
                  <a:srgbClr val="5F6368"/>
                </a:solidFill>
                <a:latin typeface="Times New Roman" panose="02020603050405020304" pitchFamily="18" charset="0"/>
                <a:cs typeface="Times New Roman" panose="02020603050405020304" pitchFamily="18" charset="0"/>
              </a:rPr>
              <a:t>відстань</a:t>
            </a:r>
            <a:r>
              <a:rPr lang="ru-RU" sz="1600" dirty="0" smtClean="0">
                <a:solidFill>
                  <a:srgbClr val="5F6368"/>
                </a:solidFill>
                <a:latin typeface="Times New Roman" panose="02020603050405020304" pitchFamily="18" charset="0"/>
                <a:cs typeface="Times New Roman" panose="02020603050405020304" pitchFamily="18" charset="0"/>
              </a:rPr>
              <a:t> </a:t>
            </a:r>
            <a:r>
              <a:rPr lang="ru-RU" sz="1600" dirty="0" err="1" smtClean="0">
                <a:solidFill>
                  <a:srgbClr val="5F6368"/>
                </a:solidFill>
                <a:latin typeface="Times New Roman" panose="02020603050405020304" pitchFamily="18" charset="0"/>
                <a:cs typeface="Times New Roman" panose="02020603050405020304" pitchFamily="18" charset="0"/>
              </a:rPr>
              <a:t>між</a:t>
            </a:r>
            <a:r>
              <a:rPr lang="ru-RU" sz="1600" dirty="0" smtClean="0">
                <a:solidFill>
                  <a:srgbClr val="5F6368"/>
                </a:solidFill>
                <a:latin typeface="Times New Roman" panose="02020603050405020304" pitchFamily="18" charset="0"/>
                <a:cs typeface="Times New Roman" panose="02020603050405020304" pitchFamily="18" charset="0"/>
              </a:rPr>
              <a:t> </a:t>
            </a:r>
            <a:r>
              <a:rPr lang="ru-RU" sz="1600" dirty="0" err="1" smtClean="0">
                <a:solidFill>
                  <a:srgbClr val="5F6368"/>
                </a:solidFill>
                <a:latin typeface="Times New Roman" panose="02020603050405020304" pitchFamily="18" charset="0"/>
                <a:cs typeface="Times New Roman" panose="02020603050405020304" pitchFamily="18" charset="0"/>
              </a:rPr>
              <a:t>містами</a:t>
            </a:r>
            <a:r>
              <a:rPr lang="ru-RU" sz="1600" dirty="0" smtClean="0">
                <a:solidFill>
                  <a:srgbClr val="5F6368"/>
                </a:solidFill>
                <a:latin typeface="Times New Roman" panose="02020603050405020304" pitchFamily="18" charset="0"/>
                <a:cs typeface="Times New Roman" panose="02020603050405020304" pitchFamily="18" charset="0"/>
              </a:rPr>
              <a:t> з </a:t>
            </a:r>
            <a:r>
              <a:rPr lang="ru-RU" sz="1600" dirty="0" err="1" smtClean="0">
                <a:solidFill>
                  <a:srgbClr val="5F6368"/>
                </a:solidFill>
                <a:latin typeface="Times New Roman" panose="02020603050405020304" pitchFamily="18" charset="0"/>
                <a:cs typeface="Times New Roman" panose="02020603050405020304" pitchFamily="18" charset="0"/>
              </a:rPr>
              <a:t>куплетів</a:t>
            </a:r>
            <a:r>
              <a:rPr lang="ru-RU" sz="1600" dirty="0" smtClean="0">
                <a:solidFill>
                  <a:srgbClr val="5F6368"/>
                </a:solidFill>
                <a:latin typeface="Times New Roman" panose="02020603050405020304" pitchFamily="18" charset="0"/>
                <a:cs typeface="Times New Roman" panose="02020603050405020304" pitchFamily="18" charset="0"/>
              </a:rPr>
              <a:t> </a:t>
            </a:r>
            <a:r>
              <a:rPr lang="ru-RU" sz="1600" dirty="0" err="1" smtClean="0">
                <a:solidFill>
                  <a:srgbClr val="5F6368"/>
                </a:solidFill>
                <a:latin typeface="Times New Roman" panose="02020603050405020304" pitchFamily="18" charset="0"/>
                <a:cs typeface="Times New Roman" panose="02020603050405020304" pitchFamily="18" charset="0"/>
              </a:rPr>
              <a:t>пісні</a:t>
            </a:r>
            <a:endParaRPr lang="ru-RU" sz="1600" dirty="0">
              <a:solidFill>
                <a:srgbClr val="5F6368"/>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rotWithShape="1">
          <a:blip r:embed="rId4"/>
          <a:srcRect l="60000" t="10072" r="11161" b="42043"/>
          <a:stretch/>
        </p:blipFill>
        <p:spPr>
          <a:xfrm>
            <a:off x="7658443" y="4493317"/>
            <a:ext cx="4035496" cy="2193652"/>
          </a:xfrm>
          <a:prstGeom prst="rect">
            <a:avLst/>
          </a:prstGeom>
        </p:spPr>
      </p:pic>
      <p:sp>
        <p:nvSpPr>
          <p:cNvPr id="12" name="Прямоугольник 11"/>
          <p:cNvSpPr/>
          <p:nvPr/>
        </p:nvSpPr>
        <p:spPr>
          <a:xfrm>
            <a:off x="7658443" y="3791820"/>
            <a:ext cx="4203357" cy="615553"/>
          </a:xfrm>
          <a:prstGeom prst="rect">
            <a:avLst/>
          </a:prstGeom>
        </p:spPr>
        <p:txBody>
          <a:bodyPr wrap="square">
            <a:spAutoFit/>
          </a:bodyPr>
          <a:lstStyle/>
          <a:p>
            <a:r>
              <a:rPr lang="ru-RU" b="1" dirty="0" err="1" smtClean="0">
                <a:solidFill>
                  <a:srgbClr val="5F6368"/>
                </a:solidFill>
                <a:latin typeface="Times New Roman" panose="02020603050405020304" pitchFamily="18" charset="0"/>
                <a:cs typeface="Times New Roman" panose="02020603050405020304" pitchFamily="18" charset="0"/>
              </a:rPr>
              <a:t>Українська</a:t>
            </a:r>
            <a:r>
              <a:rPr lang="ru-RU" b="1" dirty="0" smtClean="0">
                <a:solidFill>
                  <a:srgbClr val="5F6368"/>
                </a:solidFill>
                <a:latin typeface="Times New Roman" panose="02020603050405020304" pitchFamily="18" charset="0"/>
                <a:cs typeface="Times New Roman" panose="02020603050405020304" pitchFamily="18" charset="0"/>
              </a:rPr>
              <a:t> </a:t>
            </a:r>
            <a:r>
              <a:rPr lang="ru-RU" b="1" dirty="0" err="1" smtClean="0">
                <a:solidFill>
                  <a:srgbClr val="5F6368"/>
                </a:solidFill>
                <a:latin typeface="Times New Roman" panose="02020603050405020304" pitchFamily="18" charset="0"/>
                <a:cs typeface="Times New Roman" panose="02020603050405020304" pitchFamily="18" charset="0"/>
              </a:rPr>
              <a:t>мова</a:t>
            </a:r>
            <a:endParaRPr lang="ru-RU" b="1" dirty="0" smtClean="0">
              <a:solidFill>
                <a:srgbClr val="5F6368"/>
              </a:solidFill>
              <a:latin typeface="Times New Roman" panose="02020603050405020304" pitchFamily="18" charset="0"/>
              <a:cs typeface="Times New Roman" panose="02020603050405020304" pitchFamily="18" charset="0"/>
            </a:endParaRPr>
          </a:p>
          <a:p>
            <a:r>
              <a:rPr lang="uk-UA" sz="1600" dirty="0" smtClean="0">
                <a:solidFill>
                  <a:srgbClr val="5F6368"/>
                </a:solidFill>
                <a:latin typeface="Times New Roman" panose="02020603050405020304" pitchFamily="18" charset="0"/>
                <a:cs typeface="Times New Roman" panose="02020603050405020304" pitchFamily="18" charset="0"/>
              </a:rPr>
              <a:t>Відмінки міст Київ, Лубни. Полтава, Хорол</a:t>
            </a:r>
            <a:endParaRPr lang="ru-RU" sz="1600" dirty="0">
              <a:solidFill>
                <a:srgbClr val="5F6368"/>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097614" y="3233303"/>
            <a:ext cx="2069798" cy="923330"/>
          </a:xfrm>
          <a:prstGeom prst="rect">
            <a:avLst/>
          </a:prstGeom>
          <a:noFill/>
        </p:spPr>
        <p:txBody>
          <a:bodyPr wrap="none" lIns="91440" tIns="45720" rIns="91440" bIns="45720">
            <a:spAutoFit/>
          </a:bodyPr>
          <a:lstStyle/>
          <a:p>
            <a:pPr algn="ctr"/>
            <a:r>
              <a:rPr lang="ru-RU"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6 </a:t>
            </a:r>
            <a:r>
              <a:rPr lang="ru-RU" sz="54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клас</a:t>
            </a:r>
            <a:endParaRPr lang="ru-RU"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Стрелка вниз 13"/>
          <p:cNvSpPr/>
          <p:nvPr/>
        </p:nvSpPr>
        <p:spPr>
          <a:xfrm rot="19272193">
            <a:off x="7931067" y="3417719"/>
            <a:ext cx="444500" cy="482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144836" flipH="1">
            <a:off x="3840649" y="3418981"/>
            <a:ext cx="406161" cy="81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5400000">
            <a:off x="4181247" y="1621769"/>
            <a:ext cx="444500" cy="81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2692943">
            <a:off x="6649421" y="792191"/>
            <a:ext cx="444500" cy="113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933595" y="4475029"/>
            <a:ext cx="2397834" cy="2677656"/>
          </a:xfrm>
          <a:prstGeom prst="rect">
            <a:avLst/>
          </a:prstGeom>
          <a:noFill/>
        </p:spPr>
        <p:txBody>
          <a:bodyPr wrap="square" lIns="91440" tIns="45720" rIns="91440" bIns="45720">
            <a:spAutoFit/>
          </a:bodyPr>
          <a:lstStyle/>
          <a:p>
            <a:pPr algn="ct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hlinkClick r:id="rId5"/>
              </a:rPr>
              <a:t>приклад </a:t>
            </a: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варіантів </a:t>
            </a:r>
          </a:p>
          <a:p>
            <a:pPr algn="ct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міжпредметних </a:t>
            </a:r>
            <a:r>
              <a:rPr lang="uk-UA"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зв’язків</a:t>
            </a: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p>
          <a:p>
            <a:pPr algn="ct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у запиті </a:t>
            </a:r>
          </a:p>
          <a:p>
            <a:pPr algn="ctr"/>
            <a:r>
              <a:rPr lang="en-US"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ChatGPT</a:t>
            </a:r>
            <a:r>
              <a:rPr lang="en-US"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4.0</a:t>
            </a:r>
          </a:p>
          <a:p>
            <a:pPr algn="ctr"/>
            <a:endParaRPr lang="ru-RU"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20" name="Прямоугольник 19"/>
          <p:cNvSpPr/>
          <p:nvPr/>
        </p:nvSpPr>
        <p:spPr>
          <a:xfrm>
            <a:off x="4440388" y="2236286"/>
            <a:ext cx="3401894" cy="461665"/>
          </a:xfrm>
          <a:prstGeom prst="rect">
            <a:avLst/>
          </a:prstGeom>
          <a:noFill/>
        </p:spPr>
        <p:txBody>
          <a:bodyPr wrap="square" lIns="91440" tIns="45720" rIns="91440" bIns="45720">
            <a:spAutoFit/>
          </a:bodyPr>
          <a:lstStyle/>
          <a:p>
            <a:pPr algn="ctr"/>
            <a:r>
              <a:rPr lang="ru-RU" sz="2400" b="1" cap="none" spc="50" dirty="0" err="1"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Музичне</a:t>
            </a:r>
            <a:r>
              <a:rPr lang="ru-RU" sz="2400" b="1" cap="none" spc="50" dirty="0"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 </a:t>
            </a:r>
            <a:r>
              <a:rPr lang="ru-RU" sz="2400" b="1" cap="none" spc="50" dirty="0" err="1"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мистецтво</a:t>
            </a:r>
            <a:endParaRPr lang="ru-RU" sz="2400" b="1" cap="none" spc="50" dirty="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4868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4278312" y="1908955"/>
            <a:ext cx="3708401" cy="2324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Прямоугольник 3"/>
          <p:cNvSpPr/>
          <p:nvPr/>
        </p:nvSpPr>
        <p:spPr>
          <a:xfrm>
            <a:off x="241300" y="3941661"/>
            <a:ext cx="4457700" cy="1846659"/>
          </a:xfrm>
          <a:prstGeom prst="rect">
            <a:avLst/>
          </a:prstGeom>
        </p:spPr>
        <p:txBody>
          <a:bodyPr wrap="square">
            <a:spAutoFit/>
          </a:bodyPr>
          <a:lstStyle/>
          <a:p>
            <a:r>
              <a:rPr lang="uk-UA" b="1" dirty="0" smtClean="0">
                <a:latin typeface="Times New Roman" panose="02020603050405020304" pitchFamily="18" charset="0"/>
                <a:cs typeface="Times New Roman" panose="02020603050405020304" pitchFamily="18" charset="0"/>
              </a:rPr>
              <a:t>Історія </a:t>
            </a:r>
            <a:endParaRPr lang="uk-UA" b="1" dirty="0" smtClean="0"/>
          </a:p>
          <a:p>
            <a:r>
              <a:rPr lang="uk-UA"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Розгляньте</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історичні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епохи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зображуються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фільмах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Обговоріть</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режисери</a:t>
            </a:r>
            <a:r>
              <a:rPr lang="ru-RU" sz="1600" dirty="0">
                <a:latin typeface="Times New Roman" panose="02020603050405020304" pitchFamily="18" charset="0"/>
                <a:cs typeface="Times New Roman" panose="02020603050405020304" pitchFamily="18" charset="0"/>
              </a:rPr>
              <a:t> та художники-</a:t>
            </a:r>
            <a:r>
              <a:rPr lang="ru-RU" sz="1600" dirty="0" err="1">
                <a:latin typeface="Times New Roman" panose="02020603050405020304" pitchFamily="18" charset="0"/>
                <a:cs typeface="Times New Roman" panose="02020603050405020304" pitchFamily="18" charset="0"/>
              </a:rPr>
              <a:t>постановники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використовують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історичні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об'єкти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костюми</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локації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створити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автентичний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вигляд</a:t>
            </a:r>
            <a:r>
              <a:rPr lang="ru-RU"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41299" y="1167375"/>
            <a:ext cx="4568361" cy="1107996"/>
          </a:xfrm>
          <a:prstGeom prst="rect">
            <a:avLst/>
          </a:prstGeom>
        </p:spPr>
        <p:txBody>
          <a:bodyPr wrap="square">
            <a:spAutoFit/>
          </a:bodyPr>
          <a:lstStyle/>
          <a:p>
            <a:r>
              <a:rPr lang="uk-UA" b="1" dirty="0" smtClean="0">
                <a:solidFill>
                  <a:srgbClr val="5F6368"/>
                </a:solidFill>
                <a:latin typeface="Times New Roman" panose="02020603050405020304" pitchFamily="18" charset="0"/>
                <a:cs typeface="Times New Roman" panose="02020603050405020304" pitchFamily="18" charset="0"/>
              </a:rPr>
              <a:t>Музичне мистецтво</a:t>
            </a:r>
            <a:r>
              <a:rPr lang="en-US" b="1" dirty="0" smtClean="0">
                <a:solidFill>
                  <a:srgbClr val="5F6368"/>
                </a:solidFill>
                <a:latin typeface="Times New Roman" panose="02020603050405020304" pitchFamily="18" charset="0"/>
                <a:cs typeface="Times New Roman" panose="02020603050405020304" pitchFamily="18" charset="0"/>
              </a:rPr>
              <a:t> &lt;–&gt; </a:t>
            </a:r>
            <a:r>
              <a:rPr lang="uk-UA" b="1" dirty="0" smtClean="0">
                <a:solidFill>
                  <a:srgbClr val="5F6368"/>
                </a:solidFill>
                <a:latin typeface="Times New Roman" panose="02020603050405020304" pitchFamily="18" charset="0"/>
                <a:cs typeface="Times New Roman" panose="02020603050405020304" pitchFamily="18" charset="0"/>
              </a:rPr>
              <a:t>англійська мова</a:t>
            </a:r>
            <a:endParaRPr lang="ru-RU" b="1" dirty="0" smtClean="0">
              <a:solidFill>
                <a:srgbClr val="5F6368"/>
              </a:solidFill>
              <a:latin typeface="Times New Roman" panose="02020603050405020304" pitchFamily="18" charset="0"/>
              <a:cs typeface="Times New Roman" panose="02020603050405020304" pitchFamily="18" charset="0"/>
            </a:endParaRPr>
          </a:p>
          <a:p>
            <a:r>
              <a:rPr lang="ru-RU" sz="1600" dirty="0" err="1" smtClean="0">
                <a:latin typeface="Times New Roman" panose="02020603050405020304" pitchFamily="18" charset="0"/>
                <a:cs typeface="Times New Roman" panose="02020603050405020304" pitchFamily="18" charset="0"/>
              </a:rPr>
              <a:t>Створити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свій</a:t>
            </a:r>
            <a:r>
              <a:rPr lang="ru-RU" sz="1600" dirty="0" smtClean="0">
                <a:latin typeface="Times New Roman" panose="02020603050405020304" pitchFamily="18" charset="0"/>
                <a:cs typeface="Times New Roman" panose="02020603050405020304" pitchFamily="18" charset="0"/>
              </a:rPr>
              <a:t> саундтрек до фрагменту </a:t>
            </a:r>
            <a:r>
              <a:rPr lang="ru-RU" sz="1600" dirty="0" err="1" smtClean="0">
                <a:latin typeface="Times New Roman" panose="02020603050405020304" pitchFamily="18" charset="0"/>
                <a:cs typeface="Times New Roman" panose="02020603050405020304" pitchFamily="18" charset="0"/>
              </a:rPr>
              <a:t>намальованого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зображення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анімації</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hlinkClick r:id="rId3"/>
              </a:rPr>
              <a:t>UDIO</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hlinkClick r:id="rId4"/>
              </a:rPr>
              <a:t>приклад</a:t>
            </a:r>
            <a:r>
              <a:rPr lang="uk-UA"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hlinkClick r:id="rId5"/>
              </a:rPr>
              <a:t>AIVA</a:t>
            </a:r>
            <a:r>
              <a:rPr lang="uk-UA"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hlinkClick r:id="rId6"/>
              </a:rPr>
              <a:t>Soundful</a:t>
            </a:r>
            <a:r>
              <a:rPr lang="uk-UA"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004304" y="76288"/>
            <a:ext cx="4965192" cy="892552"/>
          </a:xfrm>
          <a:prstGeom prst="rect">
            <a:avLst/>
          </a:prstGeom>
        </p:spPr>
        <p:txBody>
          <a:bodyPr wrap="square">
            <a:spAutoFit/>
          </a:bodyPr>
          <a:lstStyle/>
          <a:p>
            <a:r>
              <a:rPr lang="ru-RU" b="1" dirty="0" err="1" smtClean="0">
                <a:solidFill>
                  <a:srgbClr val="5F6368"/>
                </a:solidFill>
                <a:latin typeface="Times New Roman" panose="02020603050405020304" pitchFamily="18" charset="0"/>
                <a:cs typeface="Times New Roman" panose="02020603050405020304" pitchFamily="18" charset="0"/>
              </a:rPr>
              <a:t>Кіномистецтво</a:t>
            </a:r>
            <a:r>
              <a:rPr lang="ru-RU" b="1" dirty="0" smtClean="0">
                <a:solidFill>
                  <a:srgbClr val="5F6368"/>
                </a:solidFill>
                <a:latin typeface="Times New Roman" panose="02020603050405020304" pitchFamily="18" charset="0"/>
                <a:cs typeface="Times New Roman" panose="02020603050405020304" pitchFamily="18" charset="0"/>
              </a:rPr>
              <a:t> </a:t>
            </a:r>
          </a:p>
          <a:p>
            <a:r>
              <a:rPr lang="uk-UA" sz="1600" dirty="0" smtClean="0">
                <a:solidFill>
                  <a:srgbClr val="5F6368"/>
                </a:solidFill>
                <a:latin typeface="Times New Roman" panose="02020603050405020304" pitchFamily="18" charset="0"/>
                <a:cs typeface="Times New Roman" panose="02020603050405020304" pitchFamily="18" charset="0"/>
              </a:rPr>
              <a:t>Анімація розкадрованого намальованого зображення (</a:t>
            </a:r>
            <a:r>
              <a:rPr lang="en-US" sz="1600" dirty="0" err="1" smtClean="0">
                <a:solidFill>
                  <a:srgbClr val="5F6368"/>
                </a:solidFill>
                <a:latin typeface="Arial" panose="020B0604020202020204" pitchFamily="34" charset="0"/>
                <a:cs typeface="Arial" panose="020B0604020202020204" pitchFamily="34" charset="0"/>
                <a:hlinkClick r:id="rId7"/>
              </a:rPr>
              <a:t>Loopsie</a:t>
            </a:r>
            <a:r>
              <a:rPr lang="uk-UA" sz="1600" dirty="0" smtClean="0">
                <a:solidFill>
                  <a:srgbClr val="5F6368"/>
                </a:solidFill>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hlinkClick r:id="rId8"/>
              </a:rPr>
              <a:t>AniPortrait</a:t>
            </a:r>
            <a:r>
              <a:rPr lang="uk-UA"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9"/>
              </a:rPr>
              <a:t>ANIMATED DRAWING</a:t>
            </a:r>
            <a:r>
              <a:rPr lang="uk-UA" sz="1600" dirty="0" smtClean="0">
                <a:solidFill>
                  <a:srgbClr val="5F6368"/>
                </a:solidFill>
                <a:latin typeface="Times New Roman" panose="02020603050405020304" pitchFamily="18" charset="0"/>
                <a:cs typeface="Times New Roman" panose="02020603050405020304" pitchFamily="18" charset="0"/>
              </a:rPr>
              <a:t>)</a:t>
            </a:r>
            <a:endParaRPr lang="ru-RU" sz="1600" dirty="0" smtClean="0">
              <a:solidFill>
                <a:srgbClr val="5F6368"/>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097614" y="3233303"/>
            <a:ext cx="2069798" cy="923330"/>
          </a:xfrm>
          <a:prstGeom prst="rect">
            <a:avLst/>
          </a:prstGeom>
          <a:noFill/>
        </p:spPr>
        <p:txBody>
          <a:bodyPr wrap="none" lIns="91440" tIns="45720" rIns="91440" bIns="45720">
            <a:spAutoFit/>
          </a:bodyPr>
          <a:lstStyle/>
          <a:p>
            <a:pPr algn="ctr"/>
            <a:r>
              <a:rPr lang="ru-RU"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5 </a:t>
            </a:r>
            <a:r>
              <a:rPr lang="ru-RU" sz="54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клас</a:t>
            </a:r>
            <a:endParaRPr lang="ru-RU"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Стрелка вниз 13"/>
          <p:cNvSpPr/>
          <p:nvPr/>
        </p:nvSpPr>
        <p:spPr>
          <a:xfrm rot="18128719">
            <a:off x="7721015" y="3611607"/>
            <a:ext cx="444500" cy="482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144836" flipH="1">
            <a:off x="3840649" y="3418981"/>
            <a:ext cx="406161" cy="81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7664510">
            <a:off x="3998069" y="1806069"/>
            <a:ext cx="444500" cy="718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2309093">
            <a:off x="6427850" y="772741"/>
            <a:ext cx="444500" cy="113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925428" y="4449492"/>
            <a:ext cx="2397834" cy="2677656"/>
          </a:xfrm>
          <a:prstGeom prst="rect">
            <a:avLst/>
          </a:prstGeom>
          <a:noFill/>
        </p:spPr>
        <p:txBody>
          <a:bodyPr wrap="square" lIns="91440" tIns="45720" rIns="91440" bIns="45720">
            <a:spAutoFit/>
          </a:bodyPr>
          <a:lstStyle/>
          <a:p>
            <a:pPr algn="ct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hlinkClick r:id="rId10"/>
              </a:rPr>
              <a:t>приклад  </a:t>
            </a: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варіантів </a:t>
            </a:r>
          </a:p>
          <a:p>
            <a:pPr algn="ct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міжпредметних </a:t>
            </a:r>
            <a:r>
              <a:rPr lang="uk-UA"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зв’язків</a:t>
            </a: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p>
          <a:p>
            <a:pPr algn="ct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у запиті </a:t>
            </a:r>
          </a:p>
          <a:p>
            <a:pPr algn="ctr"/>
            <a:r>
              <a:rPr lang="en-US"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ChatGPT</a:t>
            </a:r>
            <a:r>
              <a:rPr lang="en-US"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4.0</a:t>
            </a:r>
          </a:p>
          <a:p>
            <a:pPr algn="ctr"/>
            <a:endParaRPr lang="ru-RU"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20" name="Прямоугольник 19"/>
          <p:cNvSpPr/>
          <p:nvPr/>
        </p:nvSpPr>
        <p:spPr>
          <a:xfrm>
            <a:off x="4306717" y="2577827"/>
            <a:ext cx="3661196" cy="461665"/>
          </a:xfrm>
          <a:prstGeom prst="rect">
            <a:avLst/>
          </a:prstGeom>
          <a:noFill/>
        </p:spPr>
        <p:txBody>
          <a:bodyPr wrap="square" lIns="91440" tIns="45720" rIns="91440" bIns="45720">
            <a:spAutoFit/>
          </a:bodyPr>
          <a:lstStyle/>
          <a:p>
            <a:pPr algn="ctr"/>
            <a:r>
              <a:rPr lang="ru-RU" sz="2400" b="1" cap="none" spc="50" dirty="0" err="1"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Образотворче</a:t>
            </a:r>
            <a:r>
              <a:rPr lang="ru-RU" sz="2400" b="1" cap="none" spc="50" dirty="0"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 </a:t>
            </a:r>
            <a:r>
              <a:rPr lang="ru-RU" sz="2400" b="1" cap="none" spc="50" dirty="0" err="1"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мистецтво</a:t>
            </a:r>
            <a:endParaRPr lang="ru-RU" sz="2400" b="1" cap="none" spc="50" dirty="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endParaRPr>
          </a:p>
        </p:txBody>
      </p:sp>
      <p:sp>
        <p:nvSpPr>
          <p:cNvPr id="2" name="Прямоугольник 1"/>
          <p:cNvSpPr/>
          <p:nvPr/>
        </p:nvSpPr>
        <p:spPr>
          <a:xfrm>
            <a:off x="4402631" y="2997824"/>
            <a:ext cx="3389582" cy="369332"/>
          </a:xfrm>
          <a:prstGeom prst="rect">
            <a:avLst/>
          </a:prstGeom>
        </p:spPr>
        <p:txBody>
          <a:bodyPr wrap="none">
            <a:spAutoFit/>
          </a:bodyPr>
          <a:lstStyle/>
          <a:p>
            <a:pPr algn="ctr"/>
            <a:r>
              <a:rPr lang="ru-RU" b="1" dirty="0">
                <a:solidFill>
                  <a:schemeClr val="bg1"/>
                </a:solidFill>
                <a:latin typeface="Roboto"/>
              </a:rPr>
              <a:t>ЗУСТРІЧІ МИСТЕЦТВ У КІНО</a:t>
            </a:r>
            <a:endParaRPr lang="ru-RU" sz="1000" b="1" dirty="0">
              <a:solidFill>
                <a:schemeClr val="bg1"/>
              </a:solidFill>
              <a:latin typeface="Roboto"/>
            </a:endParaRPr>
          </a:p>
        </p:txBody>
      </p:sp>
      <p:pic>
        <p:nvPicPr>
          <p:cNvPr id="6" name="Рисунок 5"/>
          <p:cNvPicPr>
            <a:picLocks noChangeAspect="1"/>
          </p:cNvPicPr>
          <p:nvPr/>
        </p:nvPicPr>
        <p:blipFill rotWithShape="1">
          <a:blip r:embed="rId11">
            <a:extLst>
              <a:ext uri="{28A0092B-C50C-407E-A947-70E740481C1C}">
                <a14:useLocalDpi xmlns:a14="http://schemas.microsoft.com/office/drawing/2010/main" val="0"/>
              </a:ext>
            </a:extLst>
          </a:blip>
          <a:srcRect l="1" r="65707" b="4033"/>
          <a:stretch/>
        </p:blipFill>
        <p:spPr>
          <a:xfrm>
            <a:off x="7226387" y="876306"/>
            <a:ext cx="2082610" cy="1114944"/>
          </a:xfrm>
          <a:prstGeom prst="rect">
            <a:avLst/>
          </a:prstGeom>
        </p:spPr>
      </p:pic>
      <p:pic>
        <p:nvPicPr>
          <p:cNvPr id="21" name="Рисунок 20"/>
          <p:cNvPicPr>
            <a:picLocks noChangeAspect="1"/>
          </p:cNvPicPr>
          <p:nvPr/>
        </p:nvPicPr>
        <p:blipFill rotWithShape="1">
          <a:blip r:embed="rId11">
            <a:extLst>
              <a:ext uri="{28A0092B-C50C-407E-A947-70E740481C1C}">
                <a14:useLocalDpi xmlns:a14="http://schemas.microsoft.com/office/drawing/2010/main" val="0"/>
              </a:ext>
            </a:extLst>
          </a:blip>
          <a:srcRect l="67364"/>
          <a:stretch/>
        </p:blipFill>
        <p:spPr>
          <a:xfrm>
            <a:off x="8377410" y="1950478"/>
            <a:ext cx="1936195" cy="1133818"/>
          </a:xfrm>
          <a:prstGeom prst="rect">
            <a:avLst/>
          </a:prstGeom>
        </p:spPr>
      </p:pic>
      <p:pic>
        <p:nvPicPr>
          <p:cNvPr id="22" name="Рисунок 21"/>
          <p:cNvPicPr>
            <a:picLocks noChangeAspect="1"/>
          </p:cNvPicPr>
          <p:nvPr/>
        </p:nvPicPr>
        <p:blipFill rotWithShape="1">
          <a:blip r:embed="rId11">
            <a:extLst>
              <a:ext uri="{28A0092B-C50C-407E-A947-70E740481C1C}">
                <a14:useLocalDpi xmlns:a14="http://schemas.microsoft.com/office/drawing/2010/main" val="0"/>
              </a:ext>
            </a:extLst>
          </a:blip>
          <a:srcRect l="32129" r="32594"/>
          <a:stretch/>
        </p:blipFill>
        <p:spPr>
          <a:xfrm>
            <a:off x="9236120" y="868047"/>
            <a:ext cx="2154971" cy="1166569"/>
          </a:xfrm>
          <a:prstGeom prst="rect">
            <a:avLst/>
          </a:prstGeom>
        </p:spPr>
      </p:pic>
      <p:sp>
        <p:nvSpPr>
          <p:cNvPr id="23" name="AutoShape 7" descr="Зустрічі мистецтв у кіно - Мистецтво. 5 клас. Кондратова"/>
          <p:cNvSpPr>
            <a:spLocks noChangeAspect="1" noChangeArrowheads="1"/>
          </p:cNvSpPr>
          <p:nvPr/>
        </p:nvSpPr>
        <p:spPr bwMode="auto">
          <a:xfrm>
            <a:off x="155575" y="-693738"/>
            <a:ext cx="31813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7" name="Picture 9" descr="Зустрічі мистецтв у кіно - Мистецтво. 5 клас. Кондратова"/>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2040" y="4810115"/>
            <a:ext cx="3945534" cy="17843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Стокова ілюстрація Звукові Хвилі Частота Звукової Форми Хвилі Елементи  Інтерфейсу Hud Музичної Хвилі Сигнал Голосового Графа Векторна Звукова Хвиля  — Завантажте зображення зараз - iStock"/>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3379" b="39315"/>
          <a:stretch/>
        </p:blipFill>
        <p:spPr bwMode="auto">
          <a:xfrm>
            <a:off x="672240" y="2274199"/>
            <a:ext cx="2473100" cy="1052716"/>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8201139" y="3694968"/>
            <a:ext cx="3776435" cy="1107996"/>
          </a:xfrm>
          <a:prstGeom prst="rect">
            <a:avLst/>
          </a:prstGeom>
        </p:spPr>
        <p:txBody>
          <a:bodyPr wrap="square">
            <a:spAutoFit/>
          </a:bodyPr>
          <a:lstStyle/>
          <a:p>
            <a:r>
              <a:rPr lang="ru-RU" b="1" dirty="0" err="1">
                <a:solidFill>
                  <a:srgbClr val="5F6368"/>
                </a:solidFill>
                <a:latin typeface="Times New Roman" panose="02020603050405020304" pitchFamily="18" charset="0"/>
                <a:cs typeface="Times New Roman" panose="02020603050405020304" pitchFamily="18" charset="0"/>
              </a:rPr>
              <a:t>Українська</a:t>
            </a:r>
            <a:r>
              <a:rPr lang="ru-RU" b="1" dirty="0">
                <a:solidFill>
                  <a:srgbClr val="5F6368"/>
                </a:solidFill>
                <a:latin typeface="Times New Roman" panose="02020603050405020304" pitchFamily="18" charset="0"/>
                <a:cs typeface="Times New Roman" panose="02020603050405020304" pitchFamily="18" charset="0"/>
              </a:rPr>
              <a:t> </a:t>
            </a:r>
            <a:r>
              <a:rPr lang="ru-RU" b="1" dirty="0" err="1">
                <a:solidFill>
                  <a:srgbClr val="5F6368"/>
                </a:solidFill>
                <a:latin typeface="Times New Roman" panose="02020603050405020304" pitchFamily="18" charset="0"/>
                <a:cs typeface="Times New Roman" panose="02020603050405020304" pitchFamily="18" charset="0"/>
              </a:rPr>
              <a:t>література</a:t>
            </a:r>
            <a:endParaRPr lang="ru-RU" b="1" dirty="0">
              <a:solidFill>
                <a:srgbClr val="5F6368"/>
              </a:solidFill>
              <a:latin typeface="Times New Roman" panose="02020603050405020304" pitchFamily="18" charset="0"/>
              <a:cs typeface="Times New Roman" panose="02020603050405020304" pitchFamily="18" charset="0"/>
            </a:endParaRPr>
          </a:p>
          <a:p>
            <a:r>
              <a:rPr lang="uk-UA" sz="1600" dirty="0">
                <a:solidFill>
                  <a:srgbClr val="5F6368"/>
                </a:solidFill>
                <a:latin typeface="Times New Roman" panose="02020603050405020304" pitchFamily="18" charset="0"/>
                <a:cs typeface="Times New Roman" panose="02020603050405020304" pitchFamily="18" charset="0"/>
              </a:rPr>
              <a:t>Ілюстрація сцени з прочитаних творів або вибір фрагменту літературного твору до створеного художнього образу </a:t>
            </a:r>
            <a:endParaRPr lang="ru-RU" sz="1600" dirty="0">
              <a:solidFill>
                <a:srgbClr val="5F63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456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4270144" y="1980947"/>
            <a:ext cx="3708401" cy="2324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4" name="Прямоугольник 3"/>
          <p:cNvSpPr/>
          <p:nvPr/>
        </p:nvSpPr>
        <p:spPr>
          <a:xfrm>
            <a:off x="309195" y="3571478"/>
            <a:ext cx="4457700" cy="2954655"/>
          </a:xfrm>
          <a:prstGeom prst="rect">
            <a:avLst/>
          </a:prstGeom>
        </p:spPr>
        <p:txBody>
          <a:bodyPr wrap="square">
            <a:spAutoFit/>
          </a:bodyPr>
          <a:lstStyle/>
          <a:p>
            <a:r>
              <a:rPr lang="uk-UA" b="1" dirty="0" smtClean="0">
                <a:latin typeface="Times New Roman" panose="02020603050405020304" pitchFamily="18" charset="0"/>
                <a:cs typeface="Times New Roman" panose="02020603050405020304" pitchFamily="18" charset="0"/>
              </a:rPr>
              <a:t>Інформатика</a:t>
            </a:r>
            <a:r>
              <a:rPr lang="en-US" b="1" dirty="0" smtClean="0">
                <a:latin typeface="Times New Roman" panose="02020603050405020304" pitchFamily="18" charset="0"/>
                <a:cs typeface="Times New Roman" panose="02020603050405020304" pitchFamily="18" charset="0"/>
              </a:rPr>
              <a:t> &lt;-&gt;</a:t>
            </a:r>
            <a:r>
              <a:rPr lang="uk-UA" b="1" dirty="0" smtClean="0">
                <a:latin typeface="Times New Roman" panose="02020603050405020304" pitchFamily="18" charset="0"/>
                <a:cs typeface="Times New Roman" panose="02020603050405020304" pitchFamily="18" charset="0"/>
              </a:rPr>
              <a:t>Англійська мова</a:t>
            </a:r>
          </a:p>
          <a:p>
            <a:r>
              <a:rPr lang="uk-UA" sz="1600" dirty="0">
                <a:latin typeface="Times New Roman" panose="02020603050405020304" pitchFamily="18" charset="0"/>
                <a:cs typeface="Times New Roman" panose="02020603050405020304" pitchFamily="18" charset="0"/>
              </a:rPr>
              <a:t>П</a:t>
            </a:r>
            <a:r>
              <a:rPr lang="ru-RU" sz="1600" dirty="0" err="1" smtClean="0">
                <a:latin typeface="Times New Roman" panose="02020603050405020304" pitchFamily="18" charset="0"/>
                <a:cs typeface="Times New Roman" panose="02020603050405020304" pitchFamily="18" charset="0"/>
              </a:rPr>
              <a:t>рограми</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використання</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програм</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з ШІ для </a:t>
            </a:r>
            <a:r>
              <a:rPr lang="ru-RU" sz="1600" dirty="0" err="1">
                <a:latin typeface="Times New Roman" panose="02020603050405020304" pitchFamily="18" charset="0"/>
                <a:cs typeface="Times New Roman" panose="02020603050405020304" pitchFamily="18" charset="0"/>
              </a:rPr>
              <a:t>створення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мистецьких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робіт</a:t>
            </a:r>
            <a:r>
              <a:rPr lang="ru-RU" sz="1600" dirty="0" smtClean="0">
                <a:latin typeface="Times New Roman" panose="02020603050405020304" pitchFamily="18" charset="0"/>
                <a:cs typeface="Times New Roman" panose="02020603050405020304" pitchFamily="18" charset="0"/>
              </a:rPr>
              <a:t>.</a:t>
            </a:r>
          </a:p>
          <a:p>
            <a:r>
              <a:rPr lang="en-US" sz="1600" b="1" u="sng" dirty="0" err="1" smtClean="0">
                <a:hlinkClick r:id="rId3"/>
              </a:rPr>
              <a:t>GetIMG</a:t>
            </a:r>
            <a:r>
              <a:rPr lang="uk-UA" sz="1600" b="1" u="sng" dirty="0" smtClean="0"/>
              <a:t>, </a:t>
            </a:r>
            <a:r>
              <a:rPr lang="en-US" sz="1600" b="1" dirty="0"/>
              <a:t> </a:t>
            </a:r>
            <a:r>
              <a:rPr lang="en-US" sz="1600" b="1" u="sng" dirty="0" smtClean="0">
                <a:hlinkClick r:id="rId4"/>
              </a:rPr>
              <a:t>LimeWire</a:t>
            </a:r>
            <a:r>
              <a:rPr lang="uk-UA" sz="1600" b="1" u="sng" dirty="0" smtClean="0"/>
              <a:t>, </a:t>
            </a:r>
            <a:r>
              <a:rPr lang="en-US" sz="1600" dirty="0" err="1" smtClean="0">
                <a:hlinkClick r:id="rId5"/>
              </a:rPr>
              <a:t>Artbreeder</a:t>
            </a:r>
            <a:r>
              <a:rPr lang="uk-UA" sz="1600" dirty="0" smtClean="0"/>
              <a:t>, </a:t>
            </a:r>
            <a:r>
              <a:rPr lang="en-US" sz="1600" dirty="0">
                <a:hlinkClick r:id="rId6"/>
              </a:rPr>
              <a:t>Deep Dream Generator</a:t>
            </a:r>
            <a:endParaRPr lang="en-US" sz="1600" b="1" dirty="0"/>
          </a:p>
          <a:p>
            <a:endParaRPr lang="ru-RU" dirty="0" smtClean="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Анімація</a:t>
            </a:r>
            <a:r>
              <a:rPr lang="ru-RU" sz="1600" dirty="0">
                <a:latin typeface="Times New Roman" panose="02020603050405020304" pitchFamily="18" charset="0"/>
                <a:cs typeface="Times New Roman" panose="02020603050405020304" pitchFamily="18" charset="0"/>
              </a:rPr>
              <a:t> та дизайн: </a:t>
            </a:r>
            <a:r>
              <a:rPr lang="ru-RU" sz="1600" dirty="0" err="1" smtClean="0">
                <a:latin typeface="Times New Roman" panose="02020603050405020304" pitchFamily="18" charset="0"/>
                <a:cs typeface="Times New Roman" panose="02020603050405020304" pitchFamily="18" charset="0"/>
              </a:rPr>
              <a:t>основи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цифрової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анімації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графічного</a:t>
            </a:r>
            <a:r>
              <a:rPr lang="ru-RU" sz="1600" dirty="0">
                <a:latin typeface="Times New Roman" panose="02020603050405020304" pitchFamily="18" charset="0"/>
                <a:cs typeface="Times New Roman" panose="02020603050405020304" pitchFamily="18" charset="0"/>
              </a:rPr>
              <a:t> дизайну</a:t>
            </a:r>
            <a:r>
              <a:rPr lang="ru-RU" sz="1600" dirty="0" smtClean="0">
                <a:latin typeface="Times New Roman" panose="02020603050405020304" pitchFamily="18" charset="0"/>
                <a:cs typeface="Times New Roman" panose="02020603050405020304" pitchFamily="18" charset="0"/>
              </a:rPr>
              <a:t>.</a:t>
            </a:r>
          </a:p>
          <a:p>
            <a:r>
              <a:rPr lang="uk-UA" sz="1600" dirty="0" smtClean="0">
                <a:latin typeface="Times New Roman" panose="02020603050405020304" pitchFamily="18" charset="0"/>
                <a:cs typeface="Times New Roman" panose="02020603050405020304" pitchFamily="18" charset="0"/>
              </a:rPr>
              <a:t>9 клас – </a:t>
            </a:r>
            <a:r>
              <a:rPr lang="en-US" sz="1600" dirty="0" err="1" smtClean="0">
                <a:latin typeface="Times New Roman" panose="02020603050405020304" pitchFamily="18" charset="0"/>
                <a:cs typeface="Times New Roman" panose="02020603050405020304" pitchFamily="18" charset="0"/>
                <a:hlinkClick r:id="rId7"/>
              </a:rPr>
              <a:t>Canva</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10 </a:t>
            </a:r>
            <a:r>
              <a:rPr lang="uk-UA" sz="1600" dirty="0" smtClean="0">
                <a:latin typeface="Times New Roman" panose="02020603050405020304" pitchFamily="18" charset="0"/>
                <a:cs typeface="Times New Roman" panose="02020603050405020304" pitchFamily="18" charset="0"/>
              </a:rPr>
              <a:t>клас</a:t>
            </a:r>
            <a:r>
              <a:rPr lang="en-US" sz="1600" dirty="0" smtClean="0">
                <a:latin typeface="Times New Roman" panose="02020603050405020304" pitchFamily="18" charset="0"/>
                <a:cs typeface="Times New Roman" panose="02020603050405020304" pitchFamily="18" charset="0"/>
              </a:rPr>
              <a:t> - </a:t>
            </a:r>
            <a:r>
              <a:rPr lang="en-US" sz="1600" dirty="0" smtClean="0">
                <a:latin typeface="Times New Roman" panose="02020603050405020304" pitchFamily="18" charset="0"/>
                <a:cs typeface="Times New Roman" panose="02020603050405020304" pitchFamily="18" charset="0"/>
                <a:hlinkClick r:id="rId8"/>
              </a:rPr>
              <a:t>Gimp</a:t>
            </a:r>
            <a:endParaRPr lang="ru-RU" sz="1600" dirty="0" smtClean="0">
              <a:latin typeface="Times New Roman" panose="02020603050405020304" pitchFamily="18" charset="0"/>
              <a:cs typeface="Times New Roman" panose="02020603050405020304" pitchFamily="18" charset="0"/>
            </a:endParaRPr>
          </a:p>
          <a:p>
            <a:endParaRPr lang="uk-UA" b="1" dirty="0" smtClean="0"/>
          </a:p>
        </p:txBody>
      </p:sp>
      <p:sp>
        <p:nvSpPr>
          <p:cNvPr id="9" name="Прямоугольник 8"/>
          <p:cNvSpPr/>
          <p:nvPr/>
        </p:nvSpPr>
        <p:spPr>
          <a:xfrm>
            <a:off x="358018" y="938683"/>
            <a:ext cx="4303521" cy="2369880"/>
          </a:xfrm>
          <a:prstGeom prst="rect">
            <a:avLst/>
          </a:prstGeom>
        </p:spPr>
        <p:txBody>
          <a:bodyPr wrap="square">
            <a:spAutoFit/>
          </a:bodyPr>
          <a:lstStyle/>
          <a:p>
            <a:r>
              <a:rPr lang="uk-UA" b="1" dirty="0" smtClean="0">
                <a:solidFill>
                  <a:srgbClr val="5F6368"/>
                </a:solidFill>
                <a:latin typeface="Times New Roman" panose="02020603050405020304" pitchFamily="18" charset="0"/>
                <a:cs typeface="Times New Roman" panose="02020603050405020304" pitchFamily="18" charset="0"/>
              </a:rPr>
              <a:t>Музичне мистецтво</a:t>
            </a:r>
            <a:r>
              <a:rPr lang="en-US" b="1" dirty="0" smtClean="0">
                <a:solidFill>
                  <a:srgbClr val="5F6368"/>
                </a:solidFill>
                <a:latin typeface="Times New Roman" panose="02020603050405020304" pitchFamily="18" charset="0"/>
                <a:cs typeface="Times New Roman" panose="02020603050405020304" pitchFamily="18" charset="0"/>
              </a:rPr>
              <a:t> &lt;–&gt; </a:t>
            </a:r>
            <a:r>
              <a:rPr lang="uk-UA" b="1" dirty="0" smtClean="0">
                <a:solidFill>
                  <a:srgbClr val="5F6368"/>
                </a:solidFill>
                <a:latin typeface="Times New Roman" panose="02020603050405020304" pitchFamily="18" charset="0"/>
                <a:cs typeface="Times New Roman" panose="02020603050405020304" pitchFamily="18" charset="0"/>
              </a:rPr>
              <a:t>англійська мова</a:t>
            </a:r>
            <a:endParaRPr lang="ru-RU" b="1" dirty="0" smtClean="0">
              <a:solidFill>
                <a:srgbClr val="5F6368"/>
              </a:solidFill>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Створити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свій</a:t>
            </a:r>
            <a:r>
              <a:rPr lang="ru-RU" sz="1600" dirty="0" smtClean="0">
                <a:latin typeface="Times New Roman" panose="02020603050405020304" pitchFamily="18" charset="0"/>
                <a:cs typeface="Times New Roman" panose="02020603050405020304" pitchFamily="18" charset="0"/>
              </a:rPr>
              <a:t> саундтрек до фрагменту </a:t>
            </a:r>
            <a:r>
              <a:rPr lang="uk-UA" sz="1600" dirty="0" smtClean="0">
                <a:latin typeface="Times New Roman" panose="02020603050405020304" pitchFamily="18" charset="0"/>
                <a:cs typeface="Times New Roman" panose="02020603050405020304" pitchFamily="18" charset="0"/>
              </a:rPr>
              <a:t>створеного короткометражного фільму, кліпу, реклами та телепрограми:</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hlinkClick r:id="rId9"/>
              </a:rPr>
              <a:t>UDIO</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hlinkClick r:id="rId10"/>
              </a:rPr>
              <a:t>приклад</a:t>
            </a:r>
            <a:r>
              <a:rPr lang="uk-UA"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hlinkClick r:id="rId11"/>
              </a:rPr>
              <a:t>AIVA</a:t>
            </a:r>
            <a:r>
              <a:rPr lang="uk-UA"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hlinkClick r:id="rId12"/>
              </a:rPr>
              <a:t>Soundful</a:t>
            </a:r>
            <a:r>
              <a:rPr lang="uk-UA" sz="1600" dirty="0" smtClean="0">
                <a:latin typeface="Times New Roman" panose="02020603050405020304" pitchFamily="18" charset="0"/>
                <a:cs typeface="Times New Roman" panose="02020603050405020304" pitchFamily="18" charset="0"/>
              </a:rPr>
              <a:t> </a:t>
            </a:r>
          </a:p>
          <a:p>
            <a:pPr marL="285750" indent="-285750">
              <a:buFontTx/>
              <a:buChar char="-"/>
            </a:pPr>
            <a:r>
              <a:rPr lang="uk-UA" sz="1600" dirty="0" err="1" smtClean="0">
                <a:latin typeface="Times New Roman" panose="02020603050405020304" pitchFamily="18" charset="0"/>
                <a:cs typeface="Times New Roman" panose="02020603050405020304" pitchFamily="18" charset="0"/>
              </a:rPr>
              <a:t>Синестія</a:t>
            </a:r>
            <a:r>
              <a:rPr lang="uk-UA" sz="1600" dirty="0" smtClean="0">
                <a:latin typeface="Times New Roman" panose="02020603050405020304" pitchFamily="18" charset="0"/>
                <a:cs typeface="Times New Roman" panose="02020603050405020304" pitchFamily="18" charset="0"/>
              </a:rPr>
              <a:t> як форма дослідження взаємозв’язку між зображенням і звуком</a:t>
            </a:r>
          </a:p>
          <a:p>
            <a:pPr marL="285750" indent="-285750">
              <a:buFontTx/>
              <a:buChar char="-"/>
            </a:pPr>
            <a:r>
              <a:rPr lang="uk-UA" sz="1600" dirty="0" smtClean="0">
                <a:latin typeface="Times New Roman" panose="02020603050405020304" pitchFamily="18" charset="0"/>
                <a:cs typeface="Times New Roman" panose="02020603050405020304" pitchFamily="18" charset="0"/>
              </a:rPr>
              <a:t>Музичні стилі та течії </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849673" y="289449"/>
            <a:ext cx="2588878" cy="1107996"/>
          </a:xfrm>
          <a:prstGeom prst="rect">
            <a:avLst/>
          </a:prstGeom>
        </p:spPr>
        <p:txBody>
          <a:bodyPr wrap="square">
            <a:spAutoFit/>
          </a:bodyPr>
          <a:lstStyle/>
          <a:p>
            <a:r>
              <a:rPr lang="ru-RU" b="1" dirty="0" smtClean="0">
                <a:solidFill>
                  <a:srgbClr val="5F6368"/>
                </a:solidFill>
                <a:latin typeface="Times New Roman" panose="02020603050405020304" pitchFamily="18" charset="0"/>
                <a:cs typeface="Times New Roman" panose="02020603050405020304" pitchFamily="18" charset="0"/>
              </a:rPr>
              <a:t>Математика</a:t>
            </a:r>
            <a:endParaRPr lang="ru-RU" b="1" dirty="0" smtClean="0">
              <a:solidFill>
                <a:srgbClr val="5F6368"/>
              </a:solidFill>
              <a:latin typeface="Times New Roman" panose="02020603050405020304" pitchFamily="18" charset="0"/>
              <a:cs typeface="Times New Roman" panose="02020603050405020304" pitchFamily="18" charset="0"/>
            </a:endParaRPr>
          </a:p>
          <a:p>
            <a:pPr marL="285750" indent="-285750">
              <a:buFontTx/>
              <a:buChar char="-"/>
            </a:pPr>
            <a:r>
              <a:rPr lang="uk-UA" sz="1600" dirty="0" smtClean="0">
                <a:solidFill>
                  <a:srgbClr val="5F6368"/>
                </a:solidFill>
                <a:latin typeface="Times New Roman" panose="02020603050405020304" pitchFamily="18" charset="0"/>
                <a:cs typeface="Times New Roman" panose="02020603050405020304" pitchFamily="18" charset="0"/>
              </a:rPr>
              <a:t>Геометрія, пропорції та симетрія, </a:t>
            </a:r>
            <a:r>
              <a:rPr lang="uk-UA" sz="1600" dirty="0" err="1" smtClean="0">
                <a:solidFill>
                  <a:srgbClr val="5F6368"/>
                </a:solidFill>
                <a:latin typeface="Times New Roman" panose="02020603050405020304" pitchFamily="18" charset="0"/>
                <a:cs typeface="Times New Roman" panose="02020603050405020304" pitchFamily="18" charset="0"/>
              </a:rPr>
              <a:t>фрактали</a:t>
            </a:r>
            <a:r>
              <a:rPr lang="uk-UA" sz="1600" dirty="0" smtClean="0">
                <a:solidFill>
                  <a:srgbClr val="5F6368"/>
                </a:solidFill>
                <a:latin typeface="Times New Roman" panose="02020603050405020304" pitchFamily="18" charset="0"/>
                <a:cs typeface="Times New Roman" panose="02020603050405020304" pitchFamily="18" charset="0"/>
              </a:rPr>
              <a:t> та візерунки </a:t>
            </a:r>
            <a:endParaRPr lang="ru-RU" sz="1600" dirty="0" smtClean="0">
              <a:solidFill>
                <a:srgbClr val="5F6368"/>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490253" y="3019204"/>
            <a:ext cx="3329759"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8 - 11</a:t>
            </a:r>
            <a:r>
              <a:rPr lang="ru-RU"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ru-RU" sz="54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клас</a:t>
            </a:r>
            <a:endParaRPr lang="ru-RU"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Стрелка вниз 13"/>
          <p:cNvSpPr/>
          <p:nvPr/>
        </p:nvSpPr>
        <p:spPr>
          <a:xfrm rot="19115252">
            <a:off x="7853395" y="3731096"/>
            <a:ext cx="444500" cy="696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4507663" flipH="1">
            <a:off x="3556049" y="2947020"/>
            <a:ext cx="406161" cy="81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6748655">
            <a:off x="3879036" y="2015079"/>
            <a:ext cx="444500" cy="718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2309093">
            <a:off x="6427850" y="772741"/>
            <a:ext cx="444500" cy="113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925428" y="4449492"/>
            <a:ext cx="2397834" cy="2677656"/>
          </a:xfrm>
          <a:prstGeom prst="rect">
            <a:avLst/>
          </a:prstGeom>
          <a:noFill/>
        </p:spPr>
        <p:txBody>
          <a:bodyPr wrap="square" lIns="91440" tIns="45720" rIns="91440" bIns="45720">
            <a:spAutoFit/>
          </a:bodyPr>
          <a:lstStyle/>
          <a:p>
            <a:pPr algn="ct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hlinkClick r:id="rId13"/>
              </a:rPr>
              <a:t>приклад </a:t>
            </a: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hlinkClick r:id="rId14"/>
              </a:rPr>
              <a:t> </a:t>
            </a:r>
            <a:r>
              <a:rPr lang="uk-UA"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варіантів </a:t>
            </a:r>
          </a:p>
          <a:p>
            <a:pPr algn="ct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міжпредметних </a:t>
            </a:r>
            <a:r>
              <a:rPr lang="uk-UA"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зв’язків</a:t>
            </a: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p>
          <a:p>
            <a:pPr algn="ct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у запиті </a:t>
            </a:r>
          </a:p>
          <a:p>
            <a:pPr algn="ctr"/>
            <a:r>
              <a:rPr lang="en-US"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ChatGPT</a:t>
            </a:r>
            <a:r>
              <a:rPr lang="en-US"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uk-UA"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4.0</a:t>
            </a:r>
          </a:p>
          <a:p>
            <a:pPr algn="ctr"/>
            <a:endParaRPr lang="ru-RU"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20" name="Прямоугольник 19"/>
          <p:cNvSpPr/>
          <p:nvPr/>
        </p:nvSpPr>
        <p:spPr>
          <a:xfrm>
            <a:off x="4326773" y="2192285"/>
            <a:ext cx="3661196" cy="461665"/>
          </a:xfrm>
          <a:prstGeom prst="rect">
            <a:avLst/>
          </a:prstGeom>
          <a:noFill/>
        </p:spPr>
        <p:txBody>
          <a:bodyPr wrap="square" lIns="91440" tIns="45720" rIns="91440" bIns="45720">
            <a:spAutoFit/>
          </a:bodyPr>
          <a:lstStyle/>
          <a:p>
            <a:pPr algn="ctr"/>
            <a:r>
              <a:rPr lang="ru-RU" sz="2400" b="1" cap="none" spc="50" dirty="0" err="1"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Мистецтво</a:t>
            </a:r>
            <a:endParaRPr lang="ru-RU" sz="2400" b="1" cap="none" spc="50" dirty="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endParaRPr>
          </a:p>
        </p:txBody>
      </p:sp>
      <p:sp>
        <p:nvSpPr>
          <p:cNvPr id="2" name="Прямоугольник 1"/>
          <p:cNvSpPr/>
          <p:nvPr/>
        </p:nvSpPr>
        <p:spPr>
          <a:xfrm>
            <a:off x="4571517" y="2632438"/>
            <a:ext cx="2897589" cy="369332"/>
          </a:xfrm>
          <a:prstGeom prst="rect">
            <a:avLst/>
          </a:prstGeom>
        </p:spPr>
        <p:txBody>
          <a:bodyPr wrap="none">
            <a:spAutoFit/>
          </a:bodyPr>
          <a:lstStyle/>
          <a:p>
            <a:pPr algn="ctr"/>
            <a:r>
              <a:rPr lang="ru-RU" b="1" dirty="0" err="1" smtClean="0">
                <a:solidFill>
                  <a:schemeClr val="bg1"/>
                </a:solidFill>
                <a:latin typeface="Roboto"/>
              </a:rPr>
              <a:t>Стилі</a:t>
            </a:r>
            <a:r>
              <a:rPr lang="ru-RU" b="1" dirty="0" smtClean="0">
                <a:solidFill>
                  <a:schemeClr val="bg1"/>
                </a:solidFill>
                <a:latin typeface="Roboto"/>
              </a:rPr>
              <a:t> </a:t>
            </a:r>
            <a:r>
              <a:rPr lang="ru-RU" b="1" dirty="0" err="1" smtClean="0">
                <a:solidFill>
                  <a:schemeClr val="bg1"/>
                </a:solidFill>
                <a:latin typeface="Roboto"/>
              </a:rPr>
              <a:t>мистецьких</a:t>
            </a:r>
            <a:r>
              <a:rPr lang="ru-RU" b="1" dirty="0" smtClean="0">
                <a:solidFill>
                  <a:schemeClr val="bg1"/>
                </a:solidFill>
                <a:latin typeface="Roboto"/>
              </a:rPr>
              <a:t> </a:t>
            </a:r>
            <a:r>
              <a:rPr lang="ru-RU" b="1" dirty="0" err="1" smtClean="0">
                <a:solidFill>
                  <a:schemeClr val="bg1"/>
                </a:solidFill>
                <a:latin typeface="Roboto"/>
              </a:rPr>
              <a:t>епох</a:t>
            </a:r>
            <a:r>
              <a:rPr lang="ru-RU" b="1" dirty="0" smtClean="0">
                <a:solidFill>
                  <a:schemeClr val="bg1"/>
                </a:solidFill>
                <a:latin typeface="Roboto"/>
              </a:rPr>
              <a:t> </a:t>
            </a:r>
            <a:endParaRPr lang="ru-RU" sz="1000" b="1" dirty="0">
              <a:solidFill>
                <a:schemeClr val="bg1"/>
              </a:solidFill>
              <a:latin typeface="Roboto"/>
            </a:endParaRPr>
          </a:p>
        </p:txBody>
      </p:sp>
      <p:sp>
        <p:nvSpPr>
          <p:cNvPr id="23" name="AutoShape 7" descr="Зустрічі мистецтв у кіно - Мистецтво. 5 клас. Кондратова"/>
          <p:cNvSpPr>
            <a:spLocks noChangeAspect="1" noChangeArrowheads="1"/>
          </p:cNvSpPr>
          <p:nvPr/>
        </p:nvSpPr>
        <p:spPr bwMode="auto">
          <a:xfrm>
            <a:off x="155575" y="-693738"/>
            <a:ext cx="31813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Прямоугольник 25"/>
          <p:cNvSpPr/>
          <p:nvPr/>
        </p:nvSpPr>
        <p:spPr>
          <a:xfrm>
            <a:off x="7820012" y="4371696"/>
            <a:ext cx="4067188" cy="1107996"/>
          </a:xfrm>
          <a:prstGeom prst="rect">
            <a:avLst/>
          </a:prstGeom>
        </p:spPr>
        <p:txBody>
          <a:bodyPr wrap="square">
            <a:spAutoFit/>
          </a:bodyPr>
          <a:lstStyle/>
          <a:p>
            <a:r>
              <a:rPr lang="ru-RU" b="1" dirty="0" err="1" smtClean="0">
                <a:solidFill>
                  <a:srgbClr val="5F6368"/>
                </a:solidFill>
                <a:latin typeface="Times New Roman" panose="02020603050405020304" pitchFamily="18" charset="0"/>
                <a:cs typeface="Times New Roman" panose="02020603050405020304" pitchFamily="18" charset="0"/>
              </a:rPr>
              <a:t>Фізика</a:t>
            </a:r>
            <a:endParaRPr lang="ru-RU" b="1" dirty="0" smtClean="0">
              <a:solidFill>
                <a:srgbClr val="5F6368"/>
              </a:solidFill>
              <a:latin typeface="Times New Roman" panose="02020603050405020304" pitchFamily="18" charset="0"/>
              <a:cs typeface="Times New Roman" panose="02020603050405020304" pitchFamily="18" charset="0"/>
            </a:endParaRPr>
          </a:p>
          <a:p>
            <a:r>
              <a:rPr lang="uk-UA" sz="1600" dirty="0" smtClean="0">
                <a:solidFill>
                  <a:srgbClr val="5F6368"/>
                </a:solidFill>
                <a:latin typeface="Times New Roman" panose="02020603050405020304" pitchFamily="18" charset="0"/>
                <a:cs typeface="Times New Roman" panose="02020603050405020304" pitchFamily="18" charset="0"/>
              </a:rPr>
              <a:t>Оптика та колір, перспектива та пропорції, технології та фізичні закони у мистецтві</a:t>
            </a:r>
            <a:endParaRPr lang="ru-RU" sz="1600" dirty="0" smtClean="0">
              <a:solidFill>
                <a:srgbClr val="5F6368"/>
              </a:solidFill>
              <a:latin typeface="Times New Roman" panose="02020603050405020304" pitchFamily="18" charset="0"/>
              <a:cs typeface="Times New Roman" panose="02020603050405020304" pitchFamily="18" charset="0"/>
            </a:endParaRPr>
          </a:p>
          <a:p>
            <a:endParaRPr lang="ru-RU" sz="1600" dirty="0" smtClean="0">
              <a:solidFill>
                <a:srgbClr val="5F6368"/>
              </a:solidFill>
              <a:latin typeface="Times New Roman" panose="02020603050405020304" pitchFamily="18" charset="0"/>
              <a:cs typeface="Times New Roman" panose="02020603050405020304" pitchFamily="18" charset="0"/>
            </a:endParaRPr>
          </a:p>
        </p:txBody>
      </p:sp>
      <p:pic>
        <p:nvPicPr>
          <p:cNvPr id="3079" name="Picture 7" descr="Ренесанс та формування наукової традиції: наукові відкриття та винаходи Леонардо да Вінчі"/>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3606" y="5479692"/>
            <a:ext cx="2059364" cy="1132650"/>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9" descr="Що таке вітраж - WEB Навігатор"/>
          <p:cNvSpPr>
            <a:spLocks noChangeAspect="1" noChangeArrowheads="1"/>
          </p:cNvSpPr>
          <p:nvPr/>
        </p:nvSpPr>
        <p:spPr bwMode="auto">
          <a:xfrm>
            <a:off x="155575" y="-8223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3" name="Picture 11" descr="Що таке вітраж - WEB Навігатор"/>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84541" y="5479692"/>
            <a:ext cx="1705798" cy="1132650"/>
          </a:xfrm>
          <a:prstGeom prst="rect">
            <a:avLst/>
          </a:prstGeom>
          <a:noFill/>
          <a:extLst>
            <a:ext uri="{909E8E84-426E-40DD-AFC4-6F175D3DCCD1}">
              <a14:hiddenFill xmlns:a14="http://schemas.microsoft.com/office/drawing/2010/main">
                <a:solidFill>
                  <a:srgbClr val="FFFFFF"/>
                </a:solidFill>
              </a14:hiddenFill>
            </a:ext>
          </a:extLst>
        </p:spPr>
      </p:pic>
      <p:sp>
        <p:nvSpPr>
          <p:cNvPr id="30" name="Прямоугольник 29"/>
          <p:cNvSpPr/>
          <p:nvPr/>
        </p:nvSpPr>
        <p:spPr>
          <a:xfrm>
            <a:off x="9438551" y="1761398"/>
            <a:ext cx="2230548" cy="861774"/>
          </a:xfrm>
          <a:prstGeom prst="rect">
            <a:avLst/>
          </a:prstGeom>
        </p:spPr>
        <p:txBody>
          <a:bodyPr wrap="square">
            <a:spAutoFit/>
          </a:bodyPr>
          <a:lstStyle/>
          <a:p>
            <a:r>
              <a:rPr lang="ru-RU" b="1" dirty="0" err="1" smtClean="0">
                <a:solidFill>
                  <a:srgbClr val="5F6368"/>
                </a:solidFill>
                <a:latin typeface="Times New Roman" panose="02020603050405020304" pitchFamily="18" charset="0"/>
                <a:cs typeface="Times New Roman" panose="02020603050405020304" pitchFamily="18" charset="0"/>
              </a:rPr>
              <a:t>Фізична</a:t>
            </a:r>
            <a:r>
              <a:rPr lang="ru-RU" b="1" dirty="0" smtClean="0">
                <a:solidFill>
                  <a:srgbClr val="5F6368"/>
                </a:solidFill>
                <a:latin typeface="Times New Roman" panose="02020603050405020304" pitchFamily="18" charset="0"/>
                <a:cs typeface="Times New Roman" panose="02020603050405020304" pitchFamily="18" charset="0"/>
              </a:rPr>
              <a:t> культура</a:t>
            </a:r>
          </a:p>
          <a:p>
            <a:pPr marL="285750" indent="-285750">
              <a:buFontTx/>
              <a:buChar char="-"/>
            </a:pPr>
            <a:r>
              <a:rPr lang="uk-UA" sz="1600" dirty="0" smtClean="0">
                <a:solidFill>
                  <a:srgbClr val="5F6368"/>
                </a:solidFill>
                <a:latin typeface="Times New Roman" panose="02020603050405020304" pitchFamily="18" charset="0"/>
                <a:cs typeface="Times New Roman" panose="02020603050405020304" pitchFamily="18" charset="0"/>
              </a:rPr>
              <a:t>Тематичні </a:t>
            </a:r>
            <a:r>
              <a:rPr lang="uk-UA" sz="1600" dirty="0" err="1" smtClean="0">
                <a:solidFill>
                  <a:srgbClr val="5F6368"/>
                </a:solidFill>
                <a:latin typeface="Times New Roman" panose="02020603050405020304" pitchFamily="18" charset="0"/>
                <a:cs typeface="Times New Roman" panose="02020603050405020304" pitchFamily="18" charset="0"/>
              </a:rPr>
              <a:t>руханки</a:t>
            </a:r>
            <a:r>
              <a:rPr lang="uk-UA" sz="1600" dirty="0" smtClean="0">
                <a:solidFill>
                  <a:srgbClr val="5F6368"/>
                </a:solidFill>
                <a:latin typeface="Times New Roman" panose="02020603050405020304" pitchFamily="18" charset="0"/>
                <a:cs typeface="Times New Roman" panose="02020603050405020304" pitchFamily="18" charset="0"/>
              </a:rPr>
              <a:t> </a:t>
            </a:r>
          </a:p>
          <a:p>
            <a:r>
              <a:rPr lang="uk-UA" sz="1600" dirty="0" smtClean="0">
                <a:solidFill>
                  <a:srgbClr val="5F6368"/>
                </a:solidFill>
                <a:latin typeface="Times New Roman" panose="02020603050405020304" pitchFamily="18" charset="0"/>
                <a:cs typeface="Times New Roman" panose="02020603050405020304" pitchFamily="18" charset="0"/>
              </a:rPr>
              <a:t>(</a:t>
            </a:r>
            <a:r>
              <a:rPr lang="uk-UA" sz="1600" dirty="0" err="1" smtClean="0">
                <a:solidFill>
                  <a:srgbClr val="5F6368"/>
                </a:solidFill>
                <a:latin typeface="Times New Roman" panose="02020603050405020304" pitchFamily="18" charset="0"/>
                <a:cs typeface="Times New Roman" panose="02020603050405020304" pitchFamily="18" charset="0"/>
                <a:hlinkClick r:id="rId17"/>
              </a:rPr>
              <a:t>Джаст</a:t>
            </a:r>
            <a:r>
              <a:rPr lang="uk-UA" sz="1600" dirty="0" smtClean="0">
                <a:solidFill>
                  <a:srgbClr val="5F6368"/>
                </a:solidFill>
                <a:latin typeface="Times New Roman" panose="02020603050405020304" pitchFamily="18" charset="0"/>
                <a:cs typeface="Times New Roman" panose="02020603050405020304" pitchFamily="18" charset="0"/>
                <a:hlinkClick r:id="rId17"/>
              </a:rPr>
              <a:t> </a:t>
            </a:r>
            <a:r>
              <a:rPr lang="uk-UA" sz="1600" dirty="0" err="1" smtClean="0">
                <a:solidFill>
                  <a:srgbClr val="5F6368"/>
                </a:solidFill>
                <a:latin typeface="Times New Roman" panose="02020603050405020304" pitchFamily="18" charset="0"/>
                <a:cs typeface="Times New Roman" panose="02020603050405020304" pitchFamily="18" charset="0"/>
                <a:hlinkClick r:id="rId17"/>
              </a:rPr>
              <a:t>Денс</a:t>
            </a:r>
            <a:r>
              <a:rPr lang="uk-UA" sz="1600" dirty="0" smtClean="0">
                <a:solidFill>
                  <a:srgbClr val="5F6368"/>
                </a:solidFill>
                <a:latin typeface="Times New Roman" panose="02020603050405020304" pitchFamily="18" charset="0"/>
                <a:cs typeface="Times New Roman" panose="02020603050405020304" pitchFamily="18" charset="0"/>
              </a:rPr>
              <a:t>)</a:t>
            </a:r>
            <a:endParaRPr lang="ru-RU" sz="1600" dirty="0" smtClean="0">
              <a:solidFill>
                <a:srgbClr val="5F6368"/>
              </a:solidFill>
              <a:latin typeface="Times New Roman" panose="02020603050405020304" pitchFamily="18" charset="0"/>
              <a:cs typeface="Times New Roman" panose="02020603050405020304" pitchFamily="18" charset="0"/>
            </a:endParaRPr>
          </a:p>
        </p:txBody>
      </p:sp>
      <p:sp>
        <p:nvSpPr>
          <p:cNvPr id="31" name="Стрелка вниз 30"/>
          <p:cNvSpPr/>
          <p:nvPr/>
        </p:nvSpPr>
        <p:spPr>
          <a:xfrm rot="15595979">
            <a:off x="8370711" y="2175580"/>
            <a:ext cx="444500" cy="961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5" name="Picture 13" descr="Just Dance 2018 Support, just danc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45974" y="2704328"/>
            <a:ext cx="1901218" cy="1069435"/>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15" descr="Блог вчителя математики: Фрактали"/>
          <p:cNvSpPr>
            <a:spLocks noChangeAspect="1" noChangeArrowheads="1"/>
          </p:cNvSpPr>
          <p:nvPr/>
        </p:nvSpPr>
        <p:spPr bwMode="auto">
          <a:xfrm>
            <a:off x="358018" y="-921556"/>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17" descr="Блог вчителя математики: Фрактали"/>
          <p:cNvSpPr>
            <a:spLocks noChangeAspect="1" noChangeArrowheads="1"/>
          </p:cNvSpPr>
          <p:nvPr/>
        </p:nvSpPr>
        <p:spPr bwMode="auto">
          <a:xfrm>
            <a:off x="4184625" y="3686128"/>
            <a:ext cx="101422" cy="101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91" name="Picture 19" descr="Фрактали: що це таке, характеристики, важливість і наука | Meteorología en  Red"/>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7779" r="10717"/>
          <a:stretch/>
        </p:blipFill>
        <p:spPr bwMode="auto">
          <a:xfrm>
            <a:off x="9517133" y="289449"/>
            <a:ext cx="1832127" cy="126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54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959" y="1854519"/>
            <a:ext cx="6177705" cy="1905000"/>
          </a:xfrm>
        </p:spPr>
        <p:txBody>
          <a:bodyPr>
            <a:noAutofit/>
          </a:bodyPr>
          <a:lstStyle/>
          <a:p>
            <a:r>
              <a:rPr lang="uk-UA" sz="3200" dirty="0" smtClean="0">
                <a:latin typeface="Arial Black" panose="020B0A04020102020204" pitchFamily="34" charset="0"/>
              </a:rPr>
              <a:t>Створити власний </a:t>
            </a:r>
            <a:r>
              <a:rPr lang="uk-UA" sz="3200" dirty="0" smtClean="0">
                <a:latin typeface="Arial Black" panose="020B0A04020102020204" pitchFamily="34" charset="0"/>
              </a:rPr>
              <a:t>урок</a:t>
            </a:r>
            <a:br>
              <a:rPr lang="uk-UA" sz="3200" dirty="0" smtClean="0">
                <a:latin typeface="Arial Black" panose="020B0A04020102020204" pitchFamily="34" charset="0"/>
              </a:rPr>
            </a:br>
            <a:r>
              <a:rPr lang="uk-UA" sz="3200" dirty="0" smtClean="0">
                <a:latin typeface="Arial Black" panose="020B0A04020102020204" pitchFamily="34" charset="0"/>
              </a:rPr>
              <a:t> </a:t>
            </a:r>
            <a:r>
              <a:rPr lang="uk-UA" sz="3200" dirty="0" smtClean="0">
                <a:latin typeface="Arial Black" panose="020B0A04020102020204" pitchFamily="34" charset="0"/>
              </a:rPr>
              <a:t>з предмету, який </a:t>
            </a:r>
            <a:r>
              <a:rPr lang="uk-UA" sz="3200" dirty="0" smtClean="0">
                <a:latin typeface="Arial Black" panose="020B0A04020102020204" pitchFamily="34" charset="0"/>
              </a:rPr>
              <a:t>викладаєте використовуючи міжпредметні зв’язки</a:t>
            </a:r>
            <a:endParaRPr lang="ru-RU" sz="3200" dirty="0">
              <a:latin typeface="Arial Black" panose="020B0A0402010202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664" y="0"/>
            <a:ext cx="5736335" cy="6858000"/>
          </a:xfrm>
          <a:prstGeom prst="rect">
            <a:avLst/>
          </a:prstGeom>
        </p:spPr>
      </p:pic>
      <p:sp>
        <p:nvSpPr>
          <p:cNvPr id="7" name="Прямоугольник 6"/>
          <p:cNvSpPr/>
          <p:nvPr/>
        </p:nvSpPr>
        <p:spPr>
          <a:xfrm>
            <a:off x="1394937" y="4208632"/>
            <a:ext cx="3587602" cy="1815882"/>
          </a:xfrm>
          <a:prstGeom prst="rect">
            <a:avLst/>
          </a:prstGeom>
        </p:spPr>
        <p:txBody>
          <a:bodyPr wrap="square">
            <a:spAutoFit/>
          </a:bodyPr>
          <a:lstStyle/>
          <a:p>
            <a:pPr algn="ctr"/>
            <a:r>
              <a:rPr lang="ru-RU" sz="2800" dirty="0" smtClean="0">
                <a:hlinkClick r:id="rId4"/>
              </a:rPr>
              <a:t>Урок </a:t>
            </a:r>
            <a:r>
              <a:rPr lang="ru-RU" sz="2800" dirty="0" err="1" smtClean="0">
                <a:hlinkClick r:id="rId4"/>
              </a:rPr>
              <a:t>завантажити</a:t>
            </a:r>
            <a:r>
              <a:rPr lang="ru-RU" sz="2800" dirty="0" smtClean="0">
                <a:hlinkClick r:id="rId4"/>
              </a:rPr>
              <a:t> у </a:t>
            </a:r>
            <a:r>
              <a:rPr lang="ru-RU" sz="2800" dirty="0" err="1" smtClean="0">
                <a:hlinkClick r:id="rId4"/>
              </a:rPr>
              <a:t>форматі</a:t>
            </a:r>
            <a:r>
              <a:rPr lang="ru-RU" sz="2800" dirty="0" smtClean="0">
                <a:hlinkClick r:id="rId4"/>
              </a:rPr>
              <a:t> </a:t>
            </a:r>
            <a:r>
              <a:rPr lang="en-US" sz="2800" dirty="0" smtClean="0">
                <a:hlinkClick r:id="rId4"/>
              </a:rPr>
              <a:t>PDF </a:t>
            </a:r>
            <a:endParaRPr lang="uk-UA" sz="2800" dirty="0" smtClean="0"/>
          </a:p>
          <a:p>
            <a:pPr algn="ctr"/>
            <a:r>
              <a:rPr lang="uk-UA" sz="2800" dirty="0" smtClean="0"/>
              <a:t>на платформу </a:t>
            </a:r>
            <a:r>
              <a:rPr lang="en-US" sz="2800" dirty="0" smtClean="0"/>
              <a:t>Genial.ly</a:t>
            </a:r>
            <a:endParaRPr lang="uk-UA" sz="2800" dirty="0" smtClean="0"/>
          </a:p>
        </p:txBody>
      </p:sp>
    </p:spTree>
    <p:extLst>
      <p:ext uri="{BB962C8B-B14F-4D97-AF65-F5344CB8AC3E}">
        <p14:creationId xmlns:p14="http://schemas.microsoft.com/office/powerpoint/2010/main" val="3735210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407" y="877824"/>
            <a:ext cx="2563368" cy="377952"/>
          </a:xfrm>
        </p:spPr>
        <p:txBody>
          <a:bodyPr>
            <a:noAutofit/>
          </a:bodyPr>
          <a:lstStyle/>
          <a:p>
            <a:r>
              <a:rPr lang="uk-UA" sz="1600" dirty="0">
                <a:latin typeface="Times New Roman" panose="02020603050405020304" pitchFamily="18" charset="0"/>
                <a:cs typeface="Times New Roman" panose="02020603050405020304" pitchFamily="18" charset="0"/>
              </a:rPr>
              <a:t>Використанні джерела:</a:t>
            </a:r>
            <a:endParaRPr lang="ru-RU" sz="16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216407" y="1495806"/>
            <a:ext cx="11137393" cy="5266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uk-UA" sz="1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3" name="Прямоугольник 2"/>
          <p:cNvSpPr/>
          <p:nvPr/>
        </p:nvSpPr>
        <p:spPr>
          <a:xfrm>
            <a:off x="216407" y="1386316"/>
            <a:ext cx="11632693" cy="6555641"/>
          </a:xfrm>
          <a:prstGeom prst="rect">
            <a:avLst/>
          </a:prstGeom>
        </p:spPr>
        <p:txBody>
          <a:bodyPr wrap="square">
            <a:spAutoFit/>
          </a:bodyPr>
          <a:lstStyle/>
          <a:p>
            <a:r>
              <a:rPr lang="ru-RU" sz="1200" b="0" i="0" u="sng" dirty="0" err="1" smtClean="0">
                <a:solidFill>
                  <a:srgbClr val="1A0DAB"/>
                </a:solidFill>
                <a:effectLst/>
                <a:latin typeface="arial" panose="020B0604020202020204" pitchFamily="34" charset="0"/>
                <a:hlinkClick r:id="rId3"/>
              </a:rPr>
              <a:t>Маліцька</a:t>
            </a:r>
            <a:r>
              <a:rPr lang="ru-RU" sz="1200" b="0" i="0" u="sng" dirty="0" smtClean="0">
                <a:solidFill>
                  <a:srgbClr val="1A0DAB"/>
                </a:solidFill>
                <a:effectLst/>
                <a:latin typeface="arial" panose="020B0604020202020204" pitchFamily="34" charset="0"/>
                <a:hlinkClick r:id="rId3"/>
              </a:rPr>
              <a:t>-А.-Д.-</a:t>
            </a:r>
            <a:r>
              <a:rPr lang="ru-RU" sz="1200" b="0" i="0" u="sng" dirty="0" err="1" smtClean="0">
                <a:solidFill>
                  <a:srgbClr val="1A0DAB"/>
                </a:solidFill>
                <a:effectLst/>
                <a:latin typeface="arial" panose="020B0604020202020204" pitchFamily="34" charset="0"/>
                <a:hlinkClick r:id="rId3"/>
              </a:rPr>
              <a:t>Презентація</a:t>
            </a:r>
            <a:r>
              <a:rPr lang="ru-RU" sz="1200" b="0" i="0" u="sng" dirty="0" smtClean="0">
                <a:solidFill>
                  <a:srgbClr val="1A0DAB"/>
                </a:solidFill>
                <a:effectLst/>
                <a:latin typeface="arial" panose="020B0604020202020204" pitchFamily="34" charset="0"/>
                <a:hlinkClick r:id="rId3"/>
              </a:rPr>
              <a:t>-</a:t>
            </a:r>
            <a:r>
              <a:rPr lang="ru-RU" sz="1200" b="0" i="0" u="sng" dirty="0" err="1" smtClean="0">
                <a:solidFill>
                  <a:srgbClr val="1A0DAB"/>
                </a:solidFill>
                <a:effectLst/>
                <a:latin typeface="arial" panose="020B0604020202020204" pitchFamily="34" charset="0"/>
                <a:hlinkClick r:id="rId3"/>
              </a:rPr>
              <a:t>міжпредметні-звязки</a:t>
            </a:r>
            <a:r>
              <a:rPr lang="ru-RU" sz="1200" b="0" i="0" u="sng" dirty="0" smtClean="0">
                <a:solidFill>
                  <a:srgbClr val="1A0DAB"/>
                </a:solidFill>
                <a:effectLst/>
                <a:latin typeface="arial" panose="020B0604020202020204" pitchFamily="34" charset="0"/>
                <a:hlinkClick r:id="rId3"/>
              </a:rPr>
              <a:t>.</a:t>
            </a:r>
          </a:p>
          <a:p>
            <a:endParaRPr lang="uk-UA" sz="1200" u="sng" dirty="0">
              <a:solidFill>
                <a:srgbClr val="1A0DAB"/>
              </a:solidFill>
              <a:latin typeface="arial" panose="020B0604020202020204" pitchFamily="34" charset="0"/>
              <a:hlinkClick r:id="rId3"/>
            </a:endParaRPr>
          </a:p>
          <a:p>
            <a:r>
              <a:rPr lang="en-US" sz="1200" b="0" i="0" u="sng" dirty="0" smtClean="0">
                <a:solidFill>
                  <a:srgbClr val="1A0DAB"/>
                </a:solidFill>
                <a:effectLst/>
                <a:latin typeface="arial" panose="020B0604020202020204" pitchFamily="34" charset="0"/>
                <a:hlinkClick r:id="rId3"/>
              </a:rPr>
              <a:t>https://ir.lib.vntu.edu.ua/bitstream/handle/123456789/35469/%D0%92%D0%9D%D0%A2%D0%A3_%D1%81%D1%82%D0%B0%D1%82%D1%82%D1%8F_%D0%9A%D1%80%D0%B8%D1%81%D1%8C%D0%BA%D0%BE.pdf?sequence=1&amp;isAllowed=y</a:t>
            </a:r>
            <a:endParaRPr lang="uk-UA" sz="1200" b="0" i="0" u="sng" dirty="0" smtClean="0">
              <a:solidFill>
                <a:srgbClr val="1A0DAB"/>
              </a:solidFill>
              <a:effectLst/>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smtClean="0">
                <a:solidFill>
                  <a:srgbClr val="1A0DAB"/>
                </a:solidFill>
                <a:latin typeface="arial" panose="020B0604020202020204" pitchFamily="34" charset="0"/>
                <a:hlinkClick r:id="rId3"/>
              </a:rPr>
              <a:t>https://osvitaua.com/2018/07/65675/</a:t>
            </a:r>
            <a:r>
              <a:rPr lang="uk-UA" sz="1200" u="sng" dirty="0" smtClean="0">
                <a:solidFill>
                  <a:srgbClr val="1A0DAB"/>
                </a:solidFill>
                <a:latin typeface="arial" panose="020B0604020202020204" pitchFamily="34" charset="0"/>
                <a:hlinkClick r:id="rId3"/>
              </a:rPr>
              <a:t> </a:t>
            </a:r>
          </a:p>
          <a:p>
            <a:endParaRPr lang="uk-UA" sz="1200" u="sng" dirty="0">
              <a:solidFill>
                <a:srgbClr val="1A0DAB"/>
              </a:solidFill>
              <a:latin typeface="arial" panose="020B0604020202020204" pitchFamily="34" charset="0"/>
              <a:hlinkClick r:id="rId3"/>
            </a:endParaRPr>
          </a:p>
          <a:p>
            <a:r>
              <a:rPr lang="en-US" sz="1200" u="sng" dirty="0" smtClean="0">
                <a:solidFill>
                  <a:srgbClr val="1A0DAB"/>
                </a:solidFill>
                <a:latin typeface="arial" panose="020B0604020202020204" pitchFamily="34" charset="0"/>
                <a:hlinkClick r:id="rId3"/>
              </a:rPr>
              <a:t>https://ir.lib.vntu.edu.ua/bitstream/handle/123456789/35469/%D0%92%D0%9D%D0%A2%D0%A3_%D1%81%D1%82%D0%B0%D1%82%D1%82%D1%8F_%D0%9A%D1%80%D0%B8%D1%81%D1%8C%D0%BA%D0%BE.pdf?sequence=1&amp;isAllowed=y</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smtClean="0">
                <a:solidFill>
                  <a:srgbClr val="1A0DAB"/>
                </a:solidFill>
                <a:latin typeface="arial" panose="020B0604020202020204" pitchFamily="34" charset="0"/>
                <a:hlinkClick r:id="rId3"/>
              </a:rPr>
              <a:t>http://elar.ippo.edu.te.ua:8080/bitstream/123456789/6380/3/%D0%9C%D0%B5%D1%82%D0%BE%D0%B4%D0%B8%D1%87%D0%BD%D0%B8%D0%B9%20%D0%BF%D0%BE%D1%81%D1%96%D0%B1%D0%BD%D0%B8%D0%BA.pdf</a:t>
            </a:r>
            <a:r>
              <a:rPr lang="uk-UA" sz="1200" u="sng" dirty="0" smtClean="0">
                <a:solidFill>
                  <a:srgbClr val="1A0DAB"/>
                </a:solidFill>
                <a:latin typeface="arial" panose="020B0604020202020204" pitchFamily="34" charset="0"/>
                <a:hlinkClick r:id="rId3"/>
              </a:rPr>
              <a:t> </a:t>
            </a:r>
          </a:p>
          <a:p>
            <a:endParaRPr lang="uk-UA" sz="1200" u="sng" dirty="0">
              <a:solidFill>
                <a:srgbClr val="1A0DAB"/>
              </a:solidFill>
              <a:latin typeface="arial" panose="020B0604020202020204" pitchFamily="34" charset="0"/>
              <a:hlinkClick r:id="rId3"/>
            </a:endParaRPr>
          </a:p>
          <a:p>
            <a:r>
              <a:rPr lang="en-US" sz="1200" u="sng" dirty="0" smtClean="0">
                <a:solidFill>
                  <a:srgbClr val="1A0DAB"/>
                </a:solidFill>
                <a:latin typeface="arial" panose="020B0604020202020204" pitchFamily="34" charset="0"/>
                <a:hlinkClick r:id="rId3"/>
              </a:rPr>
              <a:t>https://</a:t>
            </a:r>
            <a:r>
              <a:rPr lang="en-US" sz="1200" u="sng" dirty="0" smtClean="0">
                <a:solidFill>
                  <a:srgbClr val="1A0DAB"/>
                </a:solidFill>
                <a:latin typeface="arial" panose="020B0604020202020204" pitchFamily="34" charset="0"/>
                <a:hlinkClick r:id="rId3"/>
              </a:rPr>
              <a:t>lib.iitta.gov.ua/715691/1/Zhukova_19_DTiP_Konf.pdf</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a:solidFill>
                  <a:srgbClr val="1A0DAB"/>
                </a:solidFill>
                <a:latin typeface="arial" panose="020B0604020202020204" pitchFamily="34" charset="0"/>
                <a:hlinkClick r:id="rId3"/>
              </a:rPr>
              <a:t>https://www.imena.ua/blog/mystery-of-the-fibonacci-number</a:t>
            </a:r>
            <a:r>
              <a:rPr lang="en-US" sz="1200" u="sng" dirty="0" smtClean="0">
                <a:solidFill>
                  <a:srgbClr val="1A0DAB"/>
                </a:solidFill>
                <a:latin typeface="arial" panose="020B0604020202020204" pitchFamily="34" charset="0"/>
                <a:hlinkClick r:id="rId3"/>
              </a:rPr>
              <a:t>/</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a:solidFill>
                  <a:srgbClr val="1A0DAB"/>
                </a:solidFill>
                <a:latin typeface="arial" panose="020B0604020202020204" pitchFamily="34" charset="0"/>
                <a:hlinkClick r:id="rId3"/>
              </a:rPr>
              <a:t>https://www.unite.ai/uk/best-ai-music-generators</a:t>
            </a:r>
            <a:r>
              <a:rPr lang="en-US" sz="1200" u="sng" dirty="0" smtClean="0">
                <a:solidFill>
                  <a:srgbClr val="1A0DAB"/>
                </a:solidFill>
                <a:latin typeface="arial" panose="020B0604020202020204" pitchFamily="34" charset="0"/>
                <a:hlinkClick r:id="rId3"/>
              </a:rPr>
              <a:t>/</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a:solidFill>
                  <a:srgbClr val="1A0DAB"/>
                </a:solidFill>
                <a:latin typeface="arial" panose="020B0604020202020204" pitchFamily="34" charset="0"/>
                <a:hlinkClick r:id="rId3"/>
              </a:rPr>
              <a:t>https://</a:t>
            </a:r>
            <a:r>
              <a:rPr lang="en-US" sz="1200" u="sng" dirty="0" smtClean="0">
                <a:solidFill>
                  <a:srgbClr val="1A0DAB"/>
                </a:solidFill>
                <a:latin typeface="arial" panose="020B0604020202020204" pitchFamily="34" charset="0"/>
                <a:hlinkClick r:id="rId3"/>
              </a:rPr>
              <a:t>journal.ilounge.ua/ua/review/top-5-nejromerezh-shi-dlya-stvorennya-kartinok</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a:solidFill>
                  <a:srgbClr val="1A0DAB"/>
                </a:solidFill>
                <a:latin typeface="arial" panose="020B0604020202020204" pitchFamily="34" charset="0"/>
                <a:hlinkClick r:id="rId3"/>
              </a:rPr>
              <a:t>https://bit.ua/2020/07/synaesthesia</a:t>
            </a:r>
            <a:r>
              <a:rPr lang="en-US" sz="1200" u="sng" dirty="0" smtClean="0">
                <a:solidFill>
                  <a:srgbClr val="1A0DAB"/>
                </a:solidFill>
                <a:latin typeface="arial" panose="020B0604020202020204" pitchFamily="34" charset="0"/>
                <a:hlinkClick r:id="rId3"/>
              </a:rPr>
              <a:t>/</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r>
              <a:rPr lang="en-US" sz="1200" u="sng" dirty="0">
                <a:solidFill>
                  <a:srgbClr val="1A0DAB"/>
                </a:solidFill>
                <a:latin typeface="arial" panose="020B0604020202020204" pitchFamily="34" charset="0"/>
                <a:hlinkClick r:id="rId3"/>
              </a:rPr>
              <a:t>http://znpfizmat.ddpu.edu.ua/article/view/234886</a:t>
            </a:r>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endParaRPr lang="uk-UA" sz="1200" u="sng" dirty="0" smtClean="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endParaRPr lang="uk-UA" sz="1200" u="sng" dirty="0">
              <a:solidFill>
                <a:srgbClr val="1A0DAB"/>
              </a:solidFill>
              <a:latin typeface="arial" panose="020B0604020202020204" pitchFamily="34" charset="0"/>
              <a:hlinkClick r:id="rId3"/>
            </a:endParaRPr>
          </a:p>
          <a:p>
            <a:endParaRPr lang="ru-RU" sz="1200" b="0" i="0" u="sng" dirty="0">
              <a:solidFill>
                <a:srgbClr val="1A0DAB"/>
              </a:solidFill>
              <a:effectLst/>
              <a:latin typeface="arial" panose="020B0604020202020204" pitchFamily="34" charset="0"/>
              <a:hlinkClick r:id="rId3"/>
            </a:endParaRPr>
          </a:p>
        </p:txBody>
      </p:sp>
    </p:spTree>
    <p:extLst>
      <p:ext uri="{BB962C8B-B14F-4D97-AF65-F5344CB8AC3E}">
        <p14:creationId xmlns:p14="http://schemas.microsoft.com/office/powerpoint/2010/main" val="249758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800" y="1133856"/>
            <a:ext cx="7077775" cy="5526826"/>
          </a:xfrm>
        </p:spPr>
        <p:txBody>
          <a:bodyPr>
            <a:noAutofit/>
          </a:bodyPr>
          <a:lstStyle/>
          <a:p>
            <a:pPr algn="l"/>
            <a:r>
              <a:rPr lang="ru-RU" sz="2400" dirty="0">
                <a:latin typeface="Times New Roman" panose="02020603050405020304" pitchFamily="18" charset="0"/>
                <a:cs typeface="Times New Roman" panose="02020603050405020304" pitchFamily="18" charset="0"/>
              </a:rPr>
              <a:t>	На уроках </a:t>
            </a:r>
            <a:r>
              <a:rPr lang="ru-RU" sz="2400" dirty="0" err="1">
                <a:latin typeface="Times New Roman" panose="02020603050405020304" pitchFamily="18" charset="0"/>
                <a:cs typeface="Times New Roman" panose="02020603050405020304" pitchFamily="18" charset="0"/>
              </a:rPr>
              <a:t>мистецької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інтеграцію</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міжпредметні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збагачення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навчального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полягає</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поєднанні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мистецької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іншими</a:t>
            </a:r>
            <a:r>
              <a:rPr lang="ru-RU" sz="2400" dirty="0">
                <a:latin typeface="Times New Roman" panose="02020603050405020304" pitchFamily="18" charset="0"/>
                <a:cs typeface="Times New Roman" panose="02020603050405020304" pitchFamily="18" charset="0"/>
              </a:rPr>
              <a:t> предметами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діяльностями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допомагає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зрозуміти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ширший</a:t>
            </a:r>
            <a:r>
              <a:rPr lang="ru-RU" sz="2400" dirty="0">
                <a:latin typeface="Times New Roman" panose="02020603050405020304" pitchFamily="18" charset="0"/>
                <a:cs typeface="Times New Roman" panose="02020603050405020304" pitchFamily="18" charset="0"/>
              </a:rPr>
              <a:t> контекст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суспільство</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урок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поєднаним</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історією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літературою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наукою,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дослідити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історичних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літературних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відкриттів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розвиток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культури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мистецтво</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засіб</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вивчення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інших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предметів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математики через </a:t>
            </a:r>
            <a:r>
              <a:rPr lang="ru-RU" sz="2400" dirty="0" err="1">
                <a:latin typeface="Times New Roman" panose="02020603050405020304" pitchFamily="18" charset="0"/>
                <a:cs typeface="Times New Roman" panose="02020603050405020304" pitchFamily="18" charset="0"/>
              </a:rPr>
              <a:t>геометричні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живописі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музики</a:t>
            </a:r>
            <a:r>
              <a:rPr lang="ru-RU" sz="2400" dirty="0">
                <a:latin typeface="Times New Roman" panose="02020603050405020304" pitchFamily="18" charset="0"/>
                <a:cs typeface="Times New Roman" panose="02020603050405020304" pitchFamily="18" charset="0"/>
              </a:rPr>
              <a:t> через ритм та темп.</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748" y="1133857"/>
            <a:ext cx="4076700" cy="4397551"/>
          </a:xfrm>
          <a:prstGeom prst="rect">
            <a:avLst/>
          </a:prstGeom>
        </p:spPr>
      </p:pic>
    </p:spTree>
    <p:extLst>
      <p:ext uri="{BB962C8B-B14F-4D97-AF65-F5344CB8AC3E}">
        <p14:creationId xmlns:p14="http://schemas.microsoft.com/office/powerpoint/2010/main" val="317514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799" y="1133856"/>
            <a:ext cx="6914147" cy="5064813"/>
          </a:xfrm>
        </p:spPr>
        <p:txBody>
          <a:bodyPr>
            <a:noAutofit/>
          </a:bodyPr>
          <a:lstStyle/>
          <a:p>
            <a:pPr algn="l"/>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Міжпредметні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дозволяють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різними</a:t>
            </a:r>
            <a:r>
              <a:rPr lang="ru-RU" sz="2400" dirty="0">
                <a:latin typeface="Times New Roman" panose="02020603050405020304" pitchFamily="18" charset="0"/>
                <a:cs typeface="Times New Roman" panose="02020603050405020304" pitchFamily="18" charset="0"/>
              </a:rPr>
              <a:t> предметами та </a:t>
            </a:r>
            <a:r>
              <a:rPr lang="ru-RU" sz="2400" dirty="0" err="1">
                <a:latin typeface="Times New Roman" panose="02020603050405020304" pitchFamily="18" charset="0"/>
                <a:cs typeface="Times New Roman" panose="02020603050405020304" pitchFamily="18" charset="0"/>
              </a:rPr>
              <a:t>реальним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глибшому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матеріалу</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критичного </a:t>
            </a:r>
            <a:r>
              <a:rPr lang="ru-RU" sz="2400" dirty="0" err="1">
                <a:latin typeface="Times New Roman" panose="02020603050405020304" pitchFamily="18" charset="0"/>
                <a:cs typeface="Times New Roman" panose="02020603050405020304" pitchFamily="18" charset="0"/>
              </a:rPr>
              <a:t>мислення</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допомогти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краще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історію</a:t>
            </a:r>
            <a:r>
              <a:rPr lang="ru-RU" sz="2400" dirty="0">
                <a:latin typeface="Times New Roman" panose="02020603050405020304" pitchFamily="18" charset="0"/>
                <a:cs typeface="Times New Roman" panose="02020603050405020304" pitchFamily="18" charset="0"/>
              </a:rPr>
              <a:t>, культуру та </a:t>
            </a:r>
            <a:r>
              <a:rPr lang="ru-RU" sz="2400" dirty="0" err="1">
                <a:latin typeface="Times New Roman" panose="02020603050405020304" pitchFamily="18" charset="0"/>
                <a:cs typeface="Times New Roman" panose="02020603050405020304" pitchFamily="18" charset="0"/>
              </a:rPr>
              <a:t>соціальні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суспільства</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підхід</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викладання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допомагає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створити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глибоке</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змістовне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навчання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творчість</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аналітичні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здібності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загальному</a:t>
            </a:r>
            <a:r>
              <a:rPr lang="ru-RU" sz="2400" dirty="0">
                <a:latin typeface="Times New Roman" panose="02020603050405020304" pitchFamily="18" charset="0"/>
                <a:cs typeface="Times New Roman" panose="02020603050405020304" pitchFamily="18" charset="0"/>
              </a:rPr>
              <a:t> культурному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568" y="1133856"/>
            <a:ext cx="4098001" cy="4683430"/>
          </a:xfrm>
          <a:prstGeom prst="rect">
            <a:avLst/>
          </a:prstGeom>
        </p:spPr>
      </p:pic>
    </p:spTree>
    <p:extLst>
      <p:ext uri="{BB962C8B-B14F-4D97-AF65-F5344CB8AC3E}">
        <p14:creationId xmlns:p14="http://schemas.microsoft.com/office/powerpoint/2010/main" val="3216099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1940" y="576072"/>
            <a:ext cx="11628120" cy="6080760"/>
          </a:xfrm>
        </p:spPr>
        <p:txBody>
          <a:bodyPr>
            <a:noAutofit/>
          </a:bodyPr>
          <a:lstStyle/>
          <a:p>
            <a:pPr algn="l"/>
            <a:r>
              <a:rPr lang="ru-RU" sz="1700" dirty="0" err="1"/>
              <a:t>Міжпредметні</a:t>
            </a:r>
            <a:r>
              <a:rPr lang="ru-RU" sz="1700" dirty="0"/>
              <a:t> </a:t>
            </a:r>
            <a:r>
              <a:rPr lang="ru-RU" sz="1700" dirty="0" err="1"/>
              <a:t>зв'язки</a:t>
            </a:r>
            <a:r>
              <a:rPr lang="ru-RU" sz="1700" dirty="0"/>
              <a:t> та </a:t>
            </a:r>
            <a:r>
              <a:rPr lang="ru-RU" sz="1700" dirty="0" err="1"/>
              <a:t>інтеграція</a:t>
            </a:r>
            <a:r>
              <a:rPr lang="ru-RU" sz="1700" dirty="0"/>
              <a:t> на уроках </a:t>
            </a:r>
            <a:r>
              <a:rPr lang="ru-RU" sz="1700" dirty="0" err="1"/>
              <a:t>мистецької</a:t>
            </a:r>
            <a:r>
              <a:rPr lang="ru-RU" sz="1700" dirty="0"/>
              <a:t> </a:t>
            </a:r>
            <a:r>
              <a:rPr lang="ru-RU" sz="1700" dirty="0" err="1"/>
              <a:t>освітньої</a:t>
            </a:r>
            <a:r>
              <a:rPr lang="ru-RU" sz="1700" dirty="0"/>
              <a:t> </a:t>
            </a:r>
            <a:r>
              <a:rPr lang="ru-RU" sz="1700" dirty="0" err="1"/>
              <a:t>галузі</a:t>
            </a:r>
            <a:r>
              <a:rPr lang="ru-RU" sz="1700" dirty="0"/>
              <a:t> </a:t>
            </a:r>
            <a:r>
              <a:rPr lang="ru-RU" sz="1700" dirty="0" err="1"/>
              <a:t>мають</a:t>
            </a:r>
            <a:r>
              <a:rPr lang="ru-RU" sz="1700" dirty="0"/>
              <a:t> </a:t>
            </a:r>
            <a:r>
              <a:rPr lang="ru-RU" sz="1700" dirty="0" err="1"/>
              <a:t>величезне</a:t>
            </a:r>
            <a:r>
              <a:rPr lang="ru-RU" sz="1700" dirty="0"/>
              <a:t> </a:t>
            </a:r>
            <a:r>
              <a:rPr lang="ru-RU" sz="1700" dirty="0" err="1"/>
              <a:t>значення</a:t>
            </a:r>
            <a:r>
              <a:rPr lang="ru-RU" sz="1700" dirty="0"/>
              <a:t> для </a:t>
            </a:r>
            <a:r>
              <a:rPr lang="ru-RU" sz="1700" dirty="0" err="1"/>
              <a:t>цілісного</a:t>
            </a:r>
            <a:r>
              <a:rPr lang="ru-RU" sz="1700" dirty="0"/>
              <a:t> і </a:t>
            </a:r>
            <a:r>
              <a:rPr lang="ru-RU" sz="1700" dirty="0" err="1"/>
              <a:t>гармонійного</a:t>
            </a:r>
            <a:r>
              <a:rPr lang="ru-RU" sz="1700" dirty="0"/>
              <a:t> </a:t>
            </a:r>
            <a:r>
              <a:rPr lang="ru-RU" sz="1700" dirty="0" err="1"/>
              <a:t>розвитку</a:t>
            </a:r>
            <a:r>
              <a:rPr lang="ru-RU" sz="1700" dirty="0"/>
              <a:t> </a:t>
            </a:r>
            <a:r>
              <a:rPr lang="ru-RU" sz="1700" dirty="0" err="1"/>
              <a:t>учнів</a:t>
            </a:r>
            <a:r>
              <a:rPr lang="ru-RU" sz="1700" dirty="0"/>
              <a:t>. Ось </a:t>
            </a:r>
            <a:r>
              <a:rPr lang="ru-RU" sz="1700" dirty="0" err="1"/>
              <a:t>деякі</a:t>
            </a:r>
            <a:r>
              <a:rPr lang="ru-RU" sz="1700" dirty="0"/>
              <a:t> </a:t>
            </a:r>
            <a:r>
              <a:rPr lang="ru-RU" sz="1700" dirty="0" err="1"/>
              <a:t>ключові</a:t>
            </a:r>
            <a:r>
              <a:rPr lang="ru-RU" sz="1700" dirty="0"/>
              <a:t> </a:t>
            </a:r>
            <a:r>
              <a:rPr lang="ru-RU" sz="1700" dirty="0" err="1"/>
              <a:t>моменти</a:t>
            </a:r>
            <a:r>
              <a:rPr lang="ru-RU" sz="1700" dirty="0"/>
              <a:t>:</a:t>
            </a:r>
            <a:br>
              <a:rPr lang="ru-RU" sz="1700" dirty="0"/>
            </a:br>
            <a:r>
              <a:rPr lang="ru-RU" sz="1700" dirty="0"/>
              <a:t/>
            </a:r>
            <a:br>
              <a:rPr lang="ru-RU" sz="1700" dirty="0"/>
            </a:br>
            <a:r>
              <a:rPr lang="ru-RU" sz="1700" dirty="0"/>
              <a:t>1. </a:t>
            </a:r>
            <a:r>
              <a:rPr lang="ru-RU" sz="1700" dirty="0" err="1"/>
              <a:t>Мистецтво</a:t>
            </a:r>
            <a:r>
              <a:rPr lang="ru-RU" sz="1700" dirty="0"/>
              <a:t> </a:t>
            </a:r>
            <a:r>
              <a:rPr lang="ru-RU" sz="1700" dirty="0" err="1"/>
              <a:t>тісно</a:t>
            </a:r>
            <a:r>
              <a:rPr lang="ru-RU" sz="1700" dirty="0"/>
              <a:t> </a:t>
            </a:r>
            <a:r>
              <a:rPr lang="ru-RU" sz="1700" dirty="0" err="1"/>
              <a:t>пов'язане</a:t>
            </a:r>
            <a:r>
              <a:rPr lang="ru-RU" sz="1700" dirty="0"/>
              <a:t> з </a:t>
            </a:r>
            <a:r>
              <a:rPr lang="ru-RU" sz="1700" dirty="0" err="1"/>
              <a:t>історією</a:t>
            </a:r>
            <a:r>
              <a:rPr lang="ru-RU" sz="1700" dirty="0"/>
              <a:t>, культурою та </a:t>
            </a:r>
            <a:r>
              <a:rPr lang="ru-RU" sz="1700" dirty="0" err="1"/>
              <a:t>традиціями</a:t>
            </a:r>
            <a:r>
              <a:rPr lang="ru-RU" sz="1700" dirty="0"/>
              <a:t> </a:t>
            </a:r>
            <a:r>
              <a:rPr lang="ru-RU" sz="1700" dirty="0" err="1"/>
              <a:t>народів</a:t>
            </a:r>
            <a:r>
              <a:rPr lang="ru-RU" sz="1700" dirty="0"/>
              <a:t>. </a:t>
            </a:r>
            <a:r>
              <a:rPr lang="ru-RU" sz="1700" dirty="0" err="1"/>
              <a:t>Вивчаючи</a:t>
            </a:r>
            <a:r>
              <a:rPr lang="ru-RU" sz="1700" dirty="0"/>
              <a:t> твори </a:t>
            </a:r>
            <a:r>
              <a:rPr lang="ru-RU" sz="1700" dirty="0" err="1"/>
              <a:t>мистецтва</a:t>
            </a:r>
            <a:r>
              <a:rPr lang="ru-RU" sz="1700" dirty="0"/>
              <a:t>, </a:t>
            </a:r>
            <a:r>
              <a:rPr lang="ru-RU" sz="1700" dirty="0" err="1"/>
              <a:t>учні</a:t>
            </a:r>
            <a:r>
              <a:rPr lang="ru-RU" sz="1700" dirty="0"/>
              <a:t> </a:t>
            </a:r>
            <a:r>
              <a:rPr lang="ru-RU" sz="1700" dirty="0" err="1"/>
              <a:t>можуть</a:t>
            </a:r>
            <a:r>
              <a:rPr lang="ru-RU" sz="1700" dirty="0"/>
              <a:t> </a:t>
            </a:r>
            <a:r>
              <a:rPr lang="ru-RU" sz="1700" dirty="0" err="1"/>
              <a:t>краще</a:t>
            </a:r>
            <a:r>
              <a:rPr lang="ru-RU" sz="1700" dirty="0"/>
              <a:t> </a:t>
            </a:r>
            <a:r>
              <a:rPr lang="ru-RU" sz="1700" dirty="0" err="1"/>
              <a:t>зрозуміти</a:t>
            </a:r>
            <a:r>
              <a:rPr lang="ru-RU" sz="1700" dirty="0"/>
              <a:t> </a:t>
            </a:r>
            <a:r>
              <a:rPr lang="ru-RU" sz="1700" dirty="0" err="1"/>
              <a:t>історичний</a:t>
            </a:r>
            <a:r>
              <a:rPr lang="ru-RU" sz="1700" dirty="0"/>
              <a:t> контекст, погляди та </a:t>
            </a:r>
            <a:r>
              <a:rPr lang="ru-RU" sz="1700" dirty="0" err="1"/>
              <a:t>цінності</a:t>
            </a:r>
            <a:r>
              <a:rPr lang="ru-RU" sz="1700" dirty="0"/>
              <a:t> </a:t>
            </a:r>
            <a:r>
              <a:rPr lang="ru-RU" sz="1700" dirty="0" err="1"/>
              <a:t>певних</a:t>
            </a:r>
            <a:r>
              <a:rPr lang="ru-RU" sz="1700" dirty="0"/>
              <a:t> </a:t>
            </a:r>
            <a:r>
              <a:rPr lang="ru-RU" sz="1700" dirty="0" err="1"/>
              <a:t>епох</a:t>
            </a:r>
            <a:r>
              <a:rPr lang="ru-RU" sz="1700" dirty="0"/>
              <a:t> і </a:t>
            </a:r>
            <a:r>
              <a:rPr lang="ru-RU" sz="1700" dirty="0" err="1"/>
              <a:t>цивілізацій</a:t>
            </a:r>
            <a:r>
              <a:rPr lang="ru-RU" sz="1700" dirty="0"/>
              <a:t>. </a:t>
            </a:r>
            <a:r>
              <a:rPr lang="ru-RU" sz="1700" dirty="0" err="1"/>
              <a:t>Це</a:t>
            </a:r>
            <a:r>
              <a:rPr lang="ru-RU" sz="1700" dirty="0"/>
              <a:t> </a:t>
            </a:r>
            <a:r>
              <a:rPr lang="ru-RU" sz="1700" dirty="0" err="1"/>
              <a:t>сприяє</a:t>
            </a:r>
            <a:r>
              <a:rPr lang="ru-RU" sz="1700" dirty="0"/>
              <a:t> </a:t>
            </a:r>
            <a:r>
              <a:rPr lang="ru-RU" sz="1700" dirty="0" err="1"/>
              <a:t>міжпредметним</a:t>
            </a:r>
            <a:r>
              <a:rPr lang="ru-RU" sz="1700" dirty="0"/>
              <a:t> </a:t>
            </a:r>
            <a:r>
              <a:rPr lang="ru-RU" sz="1700" dirty="0" err="1"/>
              <a:t>зв'язкам</a:t>
            </a:r>
            <a:r>
              <a:rPr lang="ru-RU" sz="1700" dirty="0"/>
              <a:t> з </a:t>
            </a:r>
            <a:r>
              <a:rPr lang="ru-RU" sz="1700" dirty="0" err="1"/>
              <a:t>історією</a:t>
            </a:r>
            <a:r>
              <a:rPr lang="ru-RU" sz="1700" dirty="0"/>
              <a:t>, </a:t>
            </a:r>
            <a:r>
              <a:rPr lang="ru-RU" sz="1700" dirty="0" err="1"/>
              <a:t>літературою</a:t>
            </a:r>
            <a:r>
              <a:rPr lang="ru-RU" sz="1700" dirty="0"/>
              <a:t> та </a:t>
            </a:r>
            <a:r>
              <a:rPr lang="ru-RU" sz="1700" dirty="0" err="1"/>
              <a:t>іншими</a:t>
            </a:r>
            <a:r>
              <a:rPr lang="ru-RU" sz="1700" dirty="0"/>
              <a:t> </a:t>
            </a:r>
            <a:r>
              <a:rPr lang="ru-RU" sz="1700" dirty="0" err="1"/>
              <a:t>гуманітарними</a:t>
            </a:r>
            <a:r>
              <a:rPr lang="ru-RU" sz="1700" dirty="0"/>
              <a:t> науками.</a:t>
            </a:r>
            <a:br>
              <a:rPr lang="ru-RU" sz="1700" dirty="0"/>
            </a:br>
            <a:r>
              <a:rPr lang="ru-RU" sz="1700" dirty="0"/>
              <a:t/>
            </a:r>
            <a:br>
              <a:rPr lang="ru-RU" sz="1700" dirty="0"/>
            </a:br>
            <a:r>
              <a:rPr lang="ru-RU" sz="1700" dirty="0"/>
              <a:t>2. </a:t>
            </a:r>
            <a:r>
              <a:rPr lang="ru-RU" sz="1700" dirty="0" err="1"/>
              <a:t>Мистецтво</a:t>
            </a:r>
            <a:r>
              <a:rPr lang="ru-RU" sz="1700" dirty="0"/>
              <a:t> часто </a:t>
            </a:r>
            <a:r>
              <a:rPr lang="ru-RU" sz="1700" dirty="0" err="1"/>
              <a:t>базується</a:t>
            </a:r>
            <a:r>
              <a:rPr lang="ru-RU" sz="1700" dirty="0"/>
              <a:t> на </a:t>
            </a:r>
            <a:r>
              <a:rPr lang="ru-RU" sz="1700" dirty="0" err="1"/>
              <a:t>математичних</a:t>
            </a:r>
            <a:r>
              <a:rPr lang="ru-RU" sz="1700" dirty="0"/>
              <a:t> принципах і законах. </a:t>
            </a:r>
            <a:r>
              <a:rPr lang="ru-RU" sz="1700" dirty="0" err="1"/>
              <a:t>Наприклад</a:t>
            </a:r>
            <a:r>
              <a:rPr lang="ru-RU" sz="1700" dirty="0"/>
              <a:t>, </a:t>
            </a:r>
            <a:r>
              <a:rPr lang="ru-RU" sz="1700" dirty="0" err="1"/>
              <a:t>музика</a:t>
            </a:r>
            <a:r>
              <a:rPr lang="ru-RU" sz="1700" dirty="0"/>
              <a:t> </a:t>
            </a:r>
            <a:r>
              <a:rPr lang="ru-RU" sz="1700" dirty="0" err="1"/>
              <a:t>використовує</a:t>
            </a:r>
            <a:r>
              <a:rPr lang="ru-RU" sz="1700" dirty="0"/>
              <a:t> </a:t>
            </a:r>
            <a:r>
              <a:rPr lang="ru-RU" sz="1700" dirty="0" err="1"/>
              <a:t>математичні</a:t>
            </a:r>
            <a:r>
              <a:rPr lang="ru-RU" sz="1700" dirty="0"/>
              <a:t> </a:t>
            </a:r>
            <a:r>
              <a:rPr lang="ru-RU" sz="1700" dirty="0" err="1"/>
              <a:t>відношення</a:t>
            </a:r>
            <a:r>
              <a:rPr lang="ru-RU" sz="1700" dirty="0"/>
              <a:t> для </a:t>
            </a:r>
            <a:r>
              <a:rPr lang="ru-RU" sz="1700" dirty="0" err="1"/>
              <a:t>створення</a:t>
            </a:r>
            <a:r>
              <a:rPr lang="ru-RU" sz="1700" dirty="0"/>
              <a:t> </a:t>
            </a:r>
            <a:r>
              <a:rPr lang="ru-RU" sz="1700" dirty="0" err="1"/>
              <a:t>гармонії</a:t>
            </a:r>
            <a:r>
              <a:rPr lang="ru-RU" sz="1700" dirty="0"/>
              <a:t>, а в </a:t>
            </a:r>
            <a:r>
              <a:rPr lang="ru-RU" sz="1700" dirty="0" err="1"/>
              <a:t>образотворчому</a:t>
            </a:r>
            <a:r>
              <a:rPr lang="ru-RU" sz="1700" dirty="0"/>
              <a:t> </a:t>
            </a:r>
            <a:r>
              <a:rPr lang="ru-RU" sz="1700" dirty="0" err="1"/>
              <a:t>мистецтві</a:t>
            </a:r>
            <a:r>
              <a:rPr lang="ru-RU" sz="1700" dirty="0"/>
              <a:t> </a:t>
            </a:r>
            <a:r>
              <a:rPr lang="ru-RU" sz="1700" dirty="0" err="1"/>
              <a:t>застосовуються</a:t>
            </a:r>
            <a:r>
              <a:rPr lang="ru-RU" sz="1700" dirty="0"/>
              <a:t> </a:t>
            </a:r>
            <a:r>
              <a:rPr lang="ru-RU" sz="1700" dirty="0" err="1"/>
              <a:t>принципи</a:t>
            </a:r>
            <a:r>
              <a:rPr lang="ru-RU" sz="1700" dirty="0"/>
              <a:t> </a:t>
            </a:r>
            <a:r>
              <a:rPr lang="ru-RU" sz="1700" dirty="0" err="1"/>
              <a:t>симетрії</a:t>
            </a:r>
            <a:r>
              <a:rPr lang="ru-RU" sz="1700" dirty="0"/>
              <a:t>, </a:t>
            </a:r>
            <a:r>
              <a:rPr lang="ru-RU" sz="1700" dirty="0" err="1"/>
              <a:t>пропорцій</a:t>
            </a:r>
            <a:r>
              <a:rPr lang="ru-RU" sz="1700" dirty="0"/>
              <a:t> та </a:t>
            </a:r>
            <a:r>
              <a:rPr lang="ru-RU" sz="1700" dirty="0" err="1"/>
              <a:t>геометричних</a:t>
            </a:r>
            <a:r>
              <a:rPr lang="ru-RU" sz="1700" dirty="0"/>
              <a:t> форм. </a:t>
            </a:r>
            <a:r>
              <a:rPr lang="ru-RU" sz="1700" dirty="0" err="1"/>
              <a:t>Це</a:t>
            </a:r>
            <a:r>
              <a:rPr lang="ru-RU" sz="1700" dirty="0"/>
              <a:t> </a:t>
            </a:r>
            <a:r>
              <a:rPr lang="ru-RU" sz="1700" dirty="0" err="1"/>
              <a:t>дозволяє</a:t>
            </a:r>
            <a:r>
              <a:rPr lang="ru-RU" sz="1700" dirty="0"/>
              <a:t> </a:t>
            </a:r>
            <a:r>
              <a:rPr lang="ru-RU" sz="1700" dirty="0" err="1"/>
              <a:t>встановлювати</a:t>
            </a:r>
            <a:r>
              <a:rPr lang="ru-RU" sz="1700" dirty="0"/>
              <a:t> </a:t>
            </a:r>
            <a:r>
              <a:rPr lang="ru-RU" sz="1700" dirty="0" err="1"/>
              <a:t>міжпредметні</a:t>
            </a:r>
            <a:r>
              <a:rPr lang="ru-RU" sz="1700" dirty="0"/>
              <a:t> </a:t>
            </a:r>
            <a:r>
              <a:rPr lang="ru-RU" sz="1700" dirty="0" err="1"/>
              <a:t>зв'язки</a:t>
            </a:r>
            <a:r>
              <a:rPr lang="ru-RU" sz="1700" dirty="0"/>
              <a:t> з математикою.</a:t>
            </a:r>
            <a:br>
              <a:rPr lang="ru-RU" sz="1700" dirty="0"/>
            </a:br>
            <a:r>
              <a:rPr lang="ru-RU" sz="1700" dirty="0"/>
              <a:t/>
            </a:r>
            <a:br>
              <a:rPr lang="ru-RU" sz="1700" dirty="0"/>
            </a:br>
            <a:r>
              <a:rPr lang="ru-RU" sz="1700" dirty="0"/>
              <a:t>3. </a:t>
            </a:r>
            <a:r>
              <a:rPr lang="ru-RU" sz="1700" dirty="0" err="1"/>
              <a:t>Природничі</a:t>
            </a:r>
            <a:r>
              <a:rPr lang="ru-RU" sz="1700" dirty="0"/>
              <a:t> науки, </a:t>
            </a:r>
            <a:r>
              <a:rPr lang="ru-RU" sz="1700" dirty="0" err="1"/>
              <a:t>такі</a:t>
            </a:r>
            <a:r>
              <a:rPr lang="ru-RU" sz="1700" dirty="0"/>
              <a:t> як </a:t>
            </a:r>
            <a:r>
              <a:rPr lang="ru-RU" sz="1700" dirty="0" err="1"/>
              <a:t>фізика</a:t>
            </a:r>
            <a:r>
              <a:rPr lang="ru-RU" sz="1700" dirty="0"/>
              <a:t>, </a:t>
            </a:r>
            <a:r>
              <a:rPr lang="ru-RU" sz="1700" dirty="0" err="1"/>
              <a:t>хімія</a:t>
            </a:r>
            <a:r>
              <a:rPr lang="ru-RU" sz="1700" dirty="0"/>
              <a:t> та </a:t>
            </a:r>
            <a:r>
              <a:rPr lang="ru-RU" sz="1700" dirty="0" err="1"/>
              <a:t>біологія</a:t>
            </a:r>
            <a:r>
              <a:rPr lang="ru-RU" sz="1700" dirty="0"/>
              <a:t>, </a:t>
            </a:r>
            <a:r>
              <a:rPr lang="ru-RU" sz="1700" dirty="0" err="1"/>
              <a:t>також</a:t>
            </a:r>
            <a:r>
              <a:rPr lang="ru-RU" sz="1700" dirty="0"/>
              <a:t> </a:t>
            </a:r>
            <a:r>
              <a:rPr lang="ru-RU" sz="1700" dirty="0" err="1"/>
              <a:t>пов'язані</a:t>
            </a:r>
            <a:r>
              <a:rPr lang="ru-RU" sz="1700" dirty="0"/>
              <a:t> з </a:t>
            </a:r>
            <a:r>
              <a:rPr lang="ru-RU" sz="1700" dirty="0" err="1"/>
              <a:t>мистецтвом</a:t>
            </a:r>
            <a:r>
              <a:rPr lang="ru-RU" sz="1700" dirty="0"/>
              <a:t>. </a:t>
            </a:r>
            <a:r>
              <a:rPr lang="ru-RU" sz="1700" dirty="0" err="1"/>
              <a:t>Наприклад</a:t>
            </a:r>
            <a:r>
              <a:rPr lang="ru-RU" sz="1700" dirty="0"/>
              <a:t>, </a:t>
            </a:r>
            <a:r>
              <a:rPr lang="ru-RU" sz="1700" dirty="0" err="1"/>
              <a:t>вивчення</a:t>
            </a:r>
            <a:r>
              <a:rPr lang="ru-RU" sz="1700" dirty="0"/>
              <a:t> </a:t>
            </a:r>
            <a:r>
              <a:rPr lang="ru-RU" sz="1700" dirty="0" err="1"/>
              <a:t>природних</a:t>
            </a:r>
            <a:r>
              <a:rPr lang="ru-RU" sz="1700" dirty="0"/>
              <a:t> </a:t>
            </a:r>
            <a:r>
              <a:rPr lang="ru-RU" sz="1700" dirty="0" err="1"/>
              <a:t>явищ</a:t>
            </a:r>
            <a:r>
              <a:rPr lang="ru-RU" sz="1700" dirty="0"/>
              <a:t> та </a:t>
            </a:r>
            <a:r>
              <a:rPr lang="ru-RU" sz="1700" dirty="0" err="1"/>
              <a:t>процесів</a:t>
            </a:r>
            <a:r>
              <a:rPr lang="ru-RU" sz="1700" dirty="0"/>
              <a:t> </a:t>
            </a:r>
            <a:r>
              <a:rPr lang="ru-RU" sz="1700" dirty="0" err="1"/>
              <a:t>може</a:t>
            </a:r>
            <a:r>
              <a:rPr lang="ru-RU" sz="1700" dirty="0"/>
              <a:t> </a:t>
            </a:r>
            <a:r>
              <a:rPr lang="ru-RU" sz="1700" dirty="0" err="1"/>
              <a:t>надихнути</a:t>
            </a:r>
            <a:r>
              <a:rPr lang="ru-RU" sz="1700" dirty="0"/>
              <a:t> </a:t>
            </a:r>
            <a:r>
              <a:rPr lang="ru-RU" sz="1700" dirty="0" err="1"/>
              <a:t>художників</a:t>
            </a:r>
            <a:r>
              <a:rPr lang="ru-RU" sz="1700" dirty="0"/>
              <a:t> на </a:t>
            </a:r>
            <a:r>
              <a:rPr lang="ru-RU" sz="1700" dirty="0" err="1"/>
              <a:t>створення</a:t>
            </a:r>
            <a:r>
              <a:rPr lang="ru-RU" sz="1700" dirty="0"/>
              <a:t> </a:t>
            </a:r>
            <a:r>
              <a:rPr lang="ru-RU" sz="1700" dirty="0" err="1"/>
              <a:t>творів</a:t>
            </a:r>
            <a:r>
              <a:rPr lang="ru-RU" sz="1700" dirty="0"/>
              <a:t>, а </a:t>
            </a:r>
            <a:r>
              <a:rPr lang="ru-RU" sz="1700" dirty="0" err="1"/>
              <a:t>знання</a:t>
            </a:r>
            <a:r>
              <a:rPr lang="ru-RU" sz="1700" dirty="0"/>
              <a:t> про </a:t>
            </a:r>
            <a:r>
              <a:rPr lang="ru-RU" sz="1700" dirty="0" err="1"/>
              <a:t>фізичні</a:t>
            </a:r>
            <a:r>
              <a:rPr lang="ru-RU" sz="1700" dirty="0"/>
              <a:t> </a:t>
            </a:r>
            <a:r>
              <a:rPr lang="ru-RU" sz="1700" dirty="0" err="1"/>
              <a:t>властивості</a:t>
            </a:r>
            <a:r>
              <a:rPr lang="ru-RU" sz="1700" dirty="0"/>
              <a:t> </a:t>
            </a:r>
            <a:r>
              <a:rPr lang="ru-RU" sz="1700" dirty="0" err="1"/>
              <a:t>матеріалів</a:t>
            </a:r>
            <a:r>
              <a:rPr lang="ru-RU" sz="1700" dirty="0"/>
              <a:t> </a:t>
            </a:r>
            <a:r>
              <a:rPr lang="ru-RU" sz="1700" dirty="0" err="1"/>
              <a:t>допомагає</a:t>
            </a:r>
            <a:r>
              <a:rPr lang="ru-RU" sz="1700" dirty="0"/>
              <a:t> </a:t>
            </a:r>
            <a:r>
              <a:rPr lang="ru-RU" sz="1700" dirty="0" err="1"/>
              <a:t>митцям</a:t>
            </a:r>
            <a:r>
              <a:rPr lang="ru-RU" sz="1700" dirty="0"/>
              <a:t> у </a:t>
            </a:r>
            <a:r>
              <a:rPr lang="ru-RU" sz="1700" dirty="0" err="1"/>
              <a:t>їх</a:t>
            </a:r>
            <a:r>
              <a:rPr lang="ru-RU" sz="1700" dirty="0"/>
              <a:t> </a:t>
            </a:r>
            <a:r>
              <a:rPr lang="ru-RU" sz="1700" dirty="0" err="1"/>
              <a:t>роботі</a:t>
            </a:r>
            <a:r>
              <a:rPr lang="ru-RU" sz="1700" dirty="0"/>
              <a:t>.</a:t>
            </a:r>
            <a:br>
              <a:rPr lang="ru-RU" sz="1700" dirty="0"/>
            </a:br>
            <a:r>
              <a:rPr lang="ru-RU" sz="1700" dirty="0"/>
              <a:t/>
            </a:r>
            <a:br>
              <a:rPr lang="ru-RU" sz="1700" dirty="0"/>
            </a:br>
            <a:r>
              <a:rPr lang="ru-RU" sz="1700" dirty="0"/>
              <a:t>4. </a:t>
            </a:r>
            <a:r>
              <a:rPr lang="ru-RU" sz="1700" dirty="0" err="1"/>
              <a:t>Інтеграція</a:t>
            </a:r>
            <a:r>
              <a:rPr lang="ru-RU" sz="1700" dirty="0"/>
              <a:t> </a:t>
            </a:r>
            <a:r>
              <a:rPr lang="ru-RU" sz="1700" dirty="0" err="1"/>
              <a:t>різних</a:t>
            </a:r>
            <a:r>
              <a:rPr lang="ru-RU" sz="1700" dirty="0"/>
              <a:t> </a:t>
            </a:r>
            <a:r>
              <a:rPr lang="ru-RU" sz="1700" dirty="0" err="1"/>
              <a:t>видів</a:t>
            </a:r>
            <a:r>
              <a:rPr lang="ru-RU" sz="1700" dirty="0"/>
              <a:t> </a:t>
            </a:r>
            <a:r>
              <a:rPr lang="ru-RU" sz="1700" dirty="0" err="1"/>
              <a:t>мистецтва</a:t>
            </a:r>
            <a:r>
              <a:rPr lang="ru-RU" sz="1700" dirty="0"/>
              <a:t> на уроках (</a:t>
            </a:r>
            <a:r>
              <a:rPr lang="ru-RU" sz="1700" dirty="0" err="1"/>
              <a:t>музики</a:t>
            </a:r>
            <a:r>
              <a:rPr lang="ru-RU" sz="1700" dirty="0"/>
              <a:t>, </a:t>
            </a:r>
            <a:r>
              <a:rPr lang="ru-RU" sz="1700" dirty="0" err="1"/>
              <a:t>живопису</a:t>
            </a:r>
            <a:r>
              <a:rPr lang="ru-RU" sz="1700" dirty="0"/>
              <a:t>, </a:t>
            </a:r>
            <a:r>
              <a:rPr lang="ru-RU" sz="1700" dirty="0" err="1"/>
              <a:t>літератури</a:t>
            </a:r>
            <a:r>
              <a:rPr lang="ru-RU" sz="1700" dirty="0"/>
              <a:t>, театру </a:t>
            </a:r>
            <a:r>
              <a:rPr lang="ru-RU" sz="1700" dirty="0" err="1"/>
              <a:t>тощо</a:t>
            </a:r>
            <a:r>
              <a:rPr lang="ru-RU" sz="1700" dirty="0"/>
              <a:t>) </a:t>
            </a:r>
            <a:r>
              <a:rPr lang="ru-RU" sz="1700" dirty="0" err="1"/>
              <a:t>сприяє</a:t>
            </a:r>
            <a:r>
              <a:rPr lang="ru-RU" sz="1700" dirty="0"/>
              <a:t> </a:t>
            </a:r>
            <a:r>
              <a:rPr lang="ru-RU" sz="1700" dirty="0" err="1"/>
              <a:t>кращому</a:t>
            </a:r>
            <a:r>
              <a:rPr lang="ru-RU" sz="1700" dirty="0"/>
              <a:t> </a:t>
            </a:r>
            <a:r>
              <a:rPr lang="ru-RU" sz="1700" dirty="0" err="1"/>
              <a:t>розумінню</a:t>
            </a:r>
            <a:r>
              <a:rPr lang="ru-RU" sz="1700" dirty="0"/>
              <a:t> </a:t>
            </a:r>
            <a:r>
              <a:rPr lang="ru-RU" sz="1700" dirty="0" err="1"/>
              <a:t>учнями</a:t>
            </a:r>
            <a:r>
              <a:rPr lang="ru-RU" sz="1700" dirty="0"/>
              <a:t> </a:t>
            </a:r>
            <a:r>
              <a:rPr lang="ru-RU" sz="1700" dirty="0" err="1"/>
              <a:t>внутрішніх</a:t>
            </a:r>
            <a:r>
              <a:rPr lang="ru-RU" sz="1700" dirty="0"/>
              <a:t> </a:t>
            </a:r>
            <a:r>
              <a:rPr lang="ru-RU" sz="1700" dirty="0" err="1"/>
              <a:t>зв'язків</a:t>
            </a:r>
            <a:r>
              <a:rPr lang="ru-RU" sz="1700" dirty="0"/>
              <a:t> </a:t>
            </a:r>
            <a:r>
              <a:rPr lang="ru-RU" sz="1700" dirty="0" err="1"/>
              <a:t>між</a:t>
            </a:r>
            <a:r>
              <a:rPr lang="ru-RU" sz="1700" dirty="0"/>
              <a:t> ними та </a:t>
            </a:r>
            <a:r>
              <a:rPr lang="ru-RU" sz="1700" dirty="0" err="1"/>
              <a:t>розвиває</a:t>
            </a:r>
            <a:r>
              <a:rPr lang="ru-RU" sz="1700" dirty="0"/>
              <a:t> </a:t>
            </a:r>
            <a:r>
              <a:rPr lang="ru-RU" sz="1700" dirty="0" err="1"/>
              <a:t>критичне</a:t>
            </a:r>
            <a:r>
              <a:rPr lang="ru-RU" sz="1700" dirty="0"/>
              <a:t> </a:t>
            </a:r>
            <a:r>
              <a:rPr lang="ru-RU" sz="1700" dirty="0" err="1"/>
              <a:t>мислення</a:t>
            </a:r>
            <a:r>
              <a:rPr lang="ru-RU" sz="1700" dirty="0"/>
              <a:t> і </a:t>
            </a:r>
            <a:r>
              <a:rPr lang="ru-RU" sz="1700" dirty="0" err="1"/>
              <a:t>творчі</a:t>
            </a:r>
            <a:r>
              <a:rPr lang="ru-RU" sz="1700" dirty="0"/>
              <a:t> </a:t>
            </a:r>
            <a:r>
              <a:rPr lang="ru-RU" sz="1700" dirty="0" err="1"/>
              <a:t>здібності</a:t>
            </a:r>
            <a:r>
              <a:rPr lang="ru-RU" sz="1700" dirty="0"/>
              <a:t>.</a:t>
            </a:r>
            <a:br>
              <a:rPr lang="ru-RU" sz="1700" dirty="0"/>
            </a:br>
            <a:r>
              <a:rPr lang="ru-RU" sz="1700" dirty="0"/>
              <a:t/>
            </a:r>
            <a:br>
              <a:rPr lang="ru-RU" sz="1700" dirty="0"/>
            </a:br>
            <a:r>
              <a:rPr lang="ru-RU" sz="1700" dirty="0"/>
              <a:t>5. </a:t>
            </a:r>
            <a:r>
              <a:rPr lang="ru-RU" sz="1700" dirty="0" err="1"/>
              <a:t>Залучення</a:t>
            </a:r>
            <a:r>
              <a:rPr lang="ru-RU" sz="1700" dirty="0"/>
              <a:t> </a:t>
            </a:r>
            <a:r>
              <a:rPr lang="ru-RU" sz="1700" dirty="0" err="1"/>
              <a:t>сучасних</a:t>
            </a:r>
            <a:r>
              <a:rPr lang="ru-RU" sz="1700" dirty="0"/>
              <a:t> </a:t>
            </a:r>
            <a:r>
              <a:rPr lang="ru-RU" sz="1700" dirty="0" err="1"/>
              <a:t>технологій</a:t>
            </a:r>
            <a:r>
              <a:rPr lang="ru-RU" sz="1700" dirty="0"/>
              <a:t> (</a:t>
            </a:r>
            <a:r>
              <a:rPr lang="ru-RU" sz="1700" dirty="0" err="1"/>
              <a:t>комп'ютерна</a:t>
            </a:r>
            <a:r>
              <a:rPr lang="ru-RU" sz="1700" dirty="0"/>
              <a:t> </a:t>
            </a:r>
            <a:r>
              <a:rPr lang="ru-RU" sz="1700" dirty="0" err="1"/>
              <a:t>графіка</a:t>
            </a:r>
            <a:r>
              <a:rPr lang="ru-RU" sz="1700" dirty="0"/>
              <a:t>, </a:t>
            </a:r>
            <a:r>
              <a:rPr lang="ru-RU" sz="1700" dirty="0" err="1"/>
              <a:t>мультимедіа</a:t>
            </a:r>
            <a:r>
              <a:rPr lang="ru-RU" sz="1700" dirty="0"/>
              <a:t>, </a:t>
            </a:r>
            <a:r>
              <a:rPr lang="ru-RU" sz="1700" dirty="0" err="1"/>
              <a:t>анімація</a:t>
            </a:r>
            <a:r>
              <a:rPr lang="ru-RU" sz="1700" dirty="0"/>
              <a:t> </a:t>
            </a:r>
            <a:r>
              <a:rPr lang="ru-RU" sz="1700" dirty="0" err="1"/>
              <a:t>тощо</a:t>
            </a:r>
            <a:r>
              <a:rPr lang="ru-RU" sz="1700" dirty="0"/>
              <a:t>) до </a:t>
            </a:r>
            <a:r>
              <a:rPr lang="ru-RU" sz="1700" dirty="0" err="1"/>
              <a:t>уроків</a:t>
            </a:r>
            <a:r>
              <a:rPr lang="ru-RU" sz="1700" dirty="0"/>
              <a:t> </a:t>
            </a:r>
            <a:r>
              <a:rPr lang="ru-RU" sz="1700" dirty="0" err="1"/>
              <a:t>мистецтва</a:t>
            </a:r>
            <a:r>
              <a:rPr lang="ru-RU" sz="1700" dirty="0"/>
              <a:t> </a:t>
            </a:r>
            <a:r>
              <a:rPr lang="ru-RU" sz="1700" dirty="0" err="1"/>
              <a:t>дозволяє</a:t>
            </a:r>
            <a:r>
              <a:rPr lang="ru-RU" sz="1700" dirty="0"/>
              <a:t> </a:t>
            </a:r>
            <a:r>
              <a:rPr lang="ru-RU" sz="1700" dirty="0" err="1"/>
              <a:t>встановлювати</a:t>
            </a:r>
            <a:r>
              <a:rPr lang="ru-RU" sz="1700" dirty="0"/>
              <a:t> </a:t>
            </a:r>
            <a:r>
              <a:rPr lang="ru-RU" sz="1700" dirty="0" err="1"/>
              <a:t>міжпредметні</a:t>
            </a:r>
            <a:r>
              <a:rPr lang="ru-RU" sz="1700" dirty="0"/>
              <a:t> </a:t>
            </a:r>
            <a:r>
              <a:rPr lang="ru-RU" sz="1700" dirty="0" err="1"/>
              <a:t>зв'язки</a:t>
            </a:r>
            <a:r>
              <a:rPr lang="ru-RU" sz="1700" dirty="0"/>
              <a:t> з </a:t>
            </a:r>
            <a:r>
              <a:rPr lang="ru-RU" sz="1700" dirty="0" err="1"/>
              <a:t>інформатикою</a:t>
            </a:r>
            <a:r>
              <a:rPr lang="ru-RU" sz="1700" dirty="0"/>
              <a:t> та </a:t>
            </a:r>
            <a:r>
              <a:rPr lang="ru-RU" sz="1700" dirty="0" err="1"/>
              <a:t>новими</a:t>
            </a:r>
            <a:r>
              <a:rPr lang="ru-RU" sz="1700" dirty="0"/>
              <a:t> </a:t>
            </a:r>
            <a:r>
              <a:rPr lang="ru-RU" sz="1700" dirty="0" err="1"/>
              <a:t>медіа</a:t>
            </a:r>
            <a:r>
              <a:rPr lang="ru-RU" sz="1700" dirty="0"/>
              <a:t>.</a:t>
            </a:r>
            <a:br>
              <a:rPr lang="ru-RU" sz="1700" dirty="0"/>
            </a:br>
            <a:r>
              <a:rPr lang="ru-RU" sz="1700" dirty="0"/>
              <a:t/>
            </a:r>
            <a:br>
              <a:rPr lang="ru-RU" sz="1700" dirty="0"/>
            </a:br>
            <a:r>
              <a:rPr lang="ru-RU" sz="1700" dirty="0"/>
              <a:t>Таким чином, </a:t>
            </a:r>
            <a:r>
              <a:rPr lang="ru-RU" sz="1700" dirty="0" err="1"/>
              <a:t>міжпредметні</a:t>
            </a:r>
            <a:r>
              <a:rPr lang="ru-RU" sz="1700" dirty="0"/>
              <a:t> </a:t>
            </a:r>
            <a:r>
              <a:rPr lang="ru-RU" sz="1700" dirty="0" err="1"/>
              <a:t>зв'язки</a:t>
            </a:r>
            <a:r>
              <a:rPr lang="ru-RU" sz="1700" dirty="0"/>
              <a:t> та </a:t>
            </a:r>
            <a:r>
              <a:rPr lang="ru-RU" sz="1700" dirty="0" err="1"/>
              <a:t>інтегрований</a:t>
            </a:r>
            <a:r>
              <a:rPr lang="ru-RU" sz="1700" dirty="0"/>
              <a:t> </a:t>
            </a:r>
            <a:r>
              <a:rPr lang="ru-RU" sz="1700" dirty="0" err="1"/>
              <a:t>підхід</a:t>
            </a:r>
            <a:r>
              <a:rPr lang="ru-RU" sz="1700" dirty="0"/>
              <a:t> до </a:t>
            </a:r>
            <a:r>
              <a:rPr lang="ru-RU" sz="1700" dirty="0" err="1"/>
              <a:t>викладання</a:t>
            </a:r>
            <a:r>
              <a:rPr lang="ru-RU" sz="1700" dirty="0"/>
              <a:t> </a:t>
            </a:r>
            <a:r>
              <a:rPr lang="ru-RU" sz="1700" dirty="0" err="1"/>
              <a:t>мистецької</a:t>
            </a:r>
            <a:r>
              <a:rPr lang="ru-RU" sz="1700" dirty="0"/>
              <a:t> </a:t>
            </a:r>
            <a:r>
              <a:rPr lang="ru-RU" sz="1700" dirty="0" err="1"/>
              <a:t>освітньої</a:t>
            </a:r>
            <a:r>
              <a:rPr lang="ru-RU" sz="1700" dirty="0"/>
              <a:t> </a:t>
            </a:r>
            <a:r>
              <a:rPr lang="ru-RU" sz="1700" dirty="0" err="1"/>
              <a:t>галузі</a:t>
            </a:r>
            <a:r>
              <a:rPr lang="ru-RU" sz="1700" dirty="0"/>
              <a:t> </a:t>
            </a:r>
            <a:r>
              <a:rPr lang="ru-RU" sz="1700" dirty="0" err="1"/>
              <a:t>сприяють</a:t>
            </a:r>
            <a:r>
              <a:rPr lang="ru-RU" sz="1700" dirty="0"/>
              <a:t> </a:t>
            </a:r>
            <a:r>
              <a:rPr lang="ru-RU" sz="1700" dirty="0" err="1"/>
              <a:t>формуванню</a:t>
            </a:r>
            <a:r>
              <a:rPr lang="ru-RU" sz="1700" dirty="0"/>
              <a:t> в </a:t>
            </a:r>
            <a:r>
              <a:rPr lang="ru-RU" sz="1700" dirty="0" err="1"/>
              <a:t>учнів</a:t>
            </a:r>
            <a:r>
              <a:rPr lang="ru-RU" sz="1700" dirty="0"/>
              <a:t> </a:t>
            </a:r>
            <a:r>
              <a:rPr lang="ru-RU" sz="1700" dirty="0" err="1"/>
              <a:t>цілісної</a:t>
            </a:r>
            <a:r>
              <a:rPr lang="ru-RU" sz="1700" dirty="0"/>
              <a:t> </a:t>
            </a:r>
            <a:r>
              <a:rPr lang="ru-RU" sz="1700" dirty="0" err="1"/>
              <a:t>картини</a:t>
            </a:r>
            <a:r>
              <a:rPr lang="ru-RU" sz="1700" dirty="0"/>
              <a:t> </a:t>
            </a:r>
            <a:r>
              <a:rPr lang="ru-RU" sz="1700" dirty="0" err="1"/>
              <a:t>світу</a:t>
            </a:r>
            <a:r>
              <a:rPr lang="ru-RU" sz="1700" dirty="0"/>
              <a:t>, </a:t>
            </a:r>
            <a:r>
              <a:rPr lang="ru-RU" sz="1700" dirty="0" err="1"/>
              <a:t>допомагають</a:t>
            </a:r>
            <a:r>
              <a:rPr lang="ru-RU" sz="1700" dirty="0"/>
              <a:t> </a:t>
            </a:r>
            <a:r>
              <a:rPr lang="ru-RU" sz="1700" dirty="0" err="1"/>
              <a:t>їм</a:t>
            </a:r>
            <a:r>
              <a:rPr lang="ru-RU" sz="1700" dirty="0"/>
              <a:t> </a:t>
            </a:r>
            <a:r>
              <a:rPr lang="ru-RU" sz="1700" dirty="0" err="1"/>
              <a:t>краще</a:t>
            </a:r>
            <a:r>
              <a:rPr lang="ru-RU" sz="1700" dirty="0"/>
              <a:t> </a:t>
            </a:r>
            <a:r>
              <a:rPr lang="ru-RU" sz="1700" dirty="0" err="1"/>
              <a:t>розуміти</a:t>
            </a:r>
            <a:r>
              <a:rPr lang="ru-RU" sz="1700" dirty="0"/>
              <a:t> </a:t>
            </a:r>
            <a:r>
              <a:rPr lang="ru-RU" sz="1700" dirty="0" err="1"/>
              <a:t>взаємозв'язки</a:t>
            </a:r>
            <a:r>
              <a:rPr lang="ru-RU" sz="1700" dirty="0"/>
              <a:t> </a:t>
            </a:r>
            <a:r>
              <a:rPr lang="ru-RU" sz="1700" dirty="0" err="1"/>
              <a:t>між</a:t>
            </a:r>
            <a:r>
              <a:rPr lang="ru-RU" sz="1700" dirty="0"/>
              <a:t> </a:t>
            </a:r>
            <a:r>
              <a:rPr lang="ru-RU" sz="1700" dirty="0" err="1"/>
              <a:t>різними</a:t>
            </a:r>
            <a:r>
              <a:rPr lang="ru-RU" sz="1700" dirty="0"/>
              <a:t> сферами </a:t>
            </a:r>
            <a:r>
              <a:rPr lang="ru-RU" sz="1700" dirty="0" err="1"/>
              <a:t>знань</a:t>
            </a:r>
            <a:r>
              <a:rPr lang="ru-RU" sz="1700" dirty="0"/>
              <a:t> і </a:t>
            </a:r>
            <a:r>
              <a:rPr lang="ru-RU" sz="1700" dirty="0" err="1"/>
              <a:t>розвивають</a:t>
            </a:r>
            <a:r>
              <a:rPr lang="ru-RU" sz="1700" dirty="0"/>
              <a:t> </a:t>
            </a:r>
            <a:r>
              <a:rPr lang="ru-RU" sz="1700" dirty="0" err="1"/>
              <a:t>критичне</a:t>
            </a:r>
            <a:r>
              <a:rPr lang="ru-RU" sz="1700" dirty="0"/>
              <a:t> та </a:t>
            </a:r>
            <a:r>
              <a:rPr lang="ru-RU" sz="1700" dirty="0" err="1"/>
              <a:t>креативне</a:t>
            </a:r>
            <a:r>
              <a:rPr lang="ru-RU" sz="1700" dirty="0"/>
              <a:t> </a:t>
            </a:r>
            <a:r>
              <a:rPr lang="ru-RU" sz="1700" dirty="0" err="1"/>
              <a:t>мислення</a:t>
            </a:r>
            <a:r>
              <a:rPr lang="ru-RU" sz="1700" dirty="0"/>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Tree>
    <p:extLst>
      <p:ext uri="{BB962C8B-B14F-4D97-AF65-F5344CB8AC3E}">
        <p14:creationId xmlns:p14="http://schemas.microsoft.com/office/powerpoint/2010/main" val="106140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399" y="1976279"/>
            <a:ext cx="6477001" cy="3149282"/>
          </a:xfrm>
        </p:spPr>
        <p:txBody>
          <a:bodyPr>
            <a:noAutofit/>
          </a:bodyPr>
          <a:lstStyle/>
          <a:p>
            <a:pPr>
              <a:lnSpc>
                <a:spcPct val="150000"/>
              </a:lnSpc>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Таким </a:t>
            </a:r>
            <a:r>
              <a:rPr lang="ru-RU" sz="2400" dirty="0">
                <a:latin typeface="Times New Roman" panose="02020603050405020304" pitchFamily="18" charset="0"/>
                <a:cs typeface="Times New Roman" panose="02020603050405020304" pitchFamily="18" charset="0"/>
              </a:rPr>
              <a:t>чином, </a:t>
            </a:r>
            <a:r>
              <a:rPr lang="ru-RU" sz="2400" dirty="0" err="1">
                <a:latin typeface="Times New Roman" panose="02020603050405020304" pitchFamily="18" charset="0"/>
                <a:cs typeface="Times New Roman" panose="02020603050405020304" pitchFamily="18" charset="0"/>
              </a:rPr>
              <a:t>інтеграція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міжпредметні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на уроках </a:t>
            </a:r>
            <a:r>
              <a:rPr lang="ru-RU" sz="2400" dirty="0" err="1">
                <a:latin typeface="Times New Roman" panose="02020603050405020304" pitchFamily="18" charset="0"/>
                <a:cs typeface="Times New Roman" panose="02020603050405020304" pitchFamily="18" charset="0"/>
              </a:rPr>
              <a:t>мистецтва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глибокому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здібності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допомагають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комплексні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знання</a:t>
            </a:r>
            <a:r>
              <a:rPr lang="ru-RU" sz="24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35824" y="1976279"/>
            <a:ext cx="3628644" cy="3628644"/>
          </a:xfrm>
          <a:prstGeom prst="rect">
            <a:avLst/>
          </a:prstGeom>
        </p:spPr>
      </p:pic>
    </p:spTree>
    <p:extLst>
      <p:ext uri="{BB962C8B-B14F-4D97-AF65-F5344CB8AC3E}">
        <p14:creationId xmlns:p14="http://schemas.microsoft.com/office/powerpoint/2010/main" val="1019283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t="16543"/>
          <a:stretch/>
        </p:blipFill>
        <p:spPr>
          <a:xfrm>
            <a:off x="927004" y="2013361"/>
            <a:ext cx="3949256" cy="2575560"/>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t="-1026" b="17009"/>
          <a:stretch/>
        </p:blipFill>
        <p:spPr>
          <a:xfrm>
            <a:off x="7190222" y="2013361"/>
            <a:ext cx="4087377" cy="2575560"/>
          </a:xfrm>
          <a:prstGeom prst="rect">
            <a:avLst/>
          </a:prstGeom>
        </p:spPr>
      </p:pic>
      <p:sp>
        <p:nvSpPr>
          <p:cNvPr id="12" name="Прямоугольник 11"/>
          <p:cNvSpPr/>
          <p:nvPr/>
        </p:nvSpPr>
        <p:spPr>
          <a:xfrm>
            <a:off x="2544466" y="983927"/>
            <a:ext cx="6950685" cy="923330"/>
          </a:xfrm>
          <a:prstGeom prst="rect">
            <a:avLst/>
          </a:prstGeom>
          <a:noFill/>
        </p:spPr>
        <p:txBody>
          <a:bodyPr wrap="none" lIns="91440" tIns="45720" rIns="91440" bIns="45720">
            <a:spAutoFit/>
          </a:bodyPr>
          <a:lstStyle/>
          <a:p>
            <a:pPr algn="ctr"/>
            <a:r>
              <a:rPr lang="ru-RU"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Міжпредметні</a:t>
            </a:r>
            <a:r>
              <a:rPr lang="ru-RU"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ru-RU"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зв’язки</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Прямоугольник 12"/>
          <p:cNvSpPr/>
          <p:nvPr/>
        </p:nvSpPr>
        <p:spPr>
          <a:xfrm>
            <a:off x="812800" y="4588921"/>
            <a:ext cx="5207001" cy="2185214"/>
          </a:xfrm>
          <a:prstGeom prst="rect">
            <a:avLst/>
          </a:prstGeom>
          <a:noFill/>
        </p:spPr>
        <p:txBody>
          <a:bodyPr wrap="square" lIns="91440" tIns="45720" rIns="91440" bIns="45720">
            <a:spAutoFit/>
          </a:bodyPr>
          <a:lstStyle/>
          <a:p>
            <a:r>
              <a:rPr lang="ru-RU" sz="40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Внутрішньоциклова</a:t>
            </a:r>
            <a:r>
              <a:rPr lang="ru-RU" sz="4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r>
              <a:rPr lang="uk-UA"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предмети мистецької </a:t>
            </a:r>
          </a:p>
          <a:p>
            <a:r>
              <a:rPr lang="uk-UA"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освітньої галузі: мистецтво</a:t>
            </a:r>
          </a:p>
          <a:p>
            <a:r>
              <a:rPr lang="uk-UA"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«музичне та образотворче та мистецтво</a:t>
            </a:r>
            <a:endParaRPr lang="ru-RU"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Прямоугольник 14"/>
          <p:cNvSpPr/>
          <p:nvPr/>
        </p:nvSpPr>
        <p:spPr>
          <a:xfrm>
            <a:off x="7048500" y="4588921"/>
            <a:ext cx="4790952" cy="1815882"/>
          </a:xfrm>
          <a:prstGeom prst="rect">
            <a:avLst/>
          </a:prstGeom>
          <a:noFill/>
        </p:spPr>
        <p:txBody>
          <a:bodyPr wrap="square" lIns="91440" tIns="45720" rIns="91440" bIns="45720">
            <a:spAutoFit/>
          </a:bodyPr>
          <a:lstStyle/>
          <a:p>
            <a:r>
              <a:rPr lang="ru-RU" sz="40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Міжциклова</a:t>
            </a:r>
            <a:r>
              <a:rPr lang="ru-RU"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r>
              <a:rPr lang="uk-UA"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зв’язок предмету мистецької освітньої галузі з іншими предметами</a:t>
            </a:r>
            <a:endParaRPr lang="ru-RU"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13451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399" y="1976279"/>
            <a:ext cx="5384801" cy="2862421"/>
          </a:xfrm>
        </p:spPr>
        <p:txBody>
          <a:bodyPr>
            <a:noAutofit/>
          </a:bodyPr>
          <a:lstStyle/>
          <a:p>
            <a:pPr>
              <a:lnSpc>
                <a:spcPct val="150000"/>
              </a:lnSpc>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Міжпредметні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зв'язки</a:t>
            </a:r>
            <a:r>
              <a:rPr lang="ru-RU" sz="2400" dirty="0">
                <a:latin typeface="Times New Roman" panose="02020603050405020304" pitchFamily="18" charset="0"/>
                <a:cs typeface="Times New Roman" panose="02020603050405020304" pitchFamily="18" charset="0"/>
              </a:rPr>
              <a:t> на уроках </a:t>
            </a:r>
            <a:r>
              <a:rPr lang="ru-RU" sz="2400" dirty="0" err="1" smtClean="0">
                <a:latin typeface="Times New Roman" panose="02020603050405020304" pitchFamily="18" charset="0"/>
                <a:cs typeface="Times New Roman" panose="02020603050405020304" pitchFamily="18" charset="0"/>
              </a:rPr>
              <a:t>сприяють</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глибокому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розумінню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здібності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учнів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допомагають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здобувати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комплексні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знання</a:t>
            </a:r>
            <a:r>
              <a:rPr lang="ru-RU" sz="24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22" y="-63500"/>
            <a:ext cx="4914107" cy="6858000"/>
          </a:xfrm>
          <a:prstGeom prst="rect">
            <a:avLst/>
          </a:prstGeom>
        </p:spPr>
      </p:pic>
    </p:spTree>
    <p:extLst>
      <p:ext uri="{BB962C8B-B14F-4D97-AF65-F5344CB8AC3E}">
        <p14:creationId xmlns:p14="http://schemas.microsoft.com/office/powerpoint/2010/main" val="4025599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6" name="Прямоугольник 5"/>
          <p:cNvSpPr/>
          <p:nvPr/>
        </p:nvSpPr>
        <p:spPr>
          <a:xfrm>
            <a:off x="798166" y="2136337"/>
            <a:ext cx="4891434" cy="2677656"/>
          </a:xfrm>
          <a:prstGeom prst="rect">
            <a:avLst/>
          </a:prstGeom>
        </p:spPr>
        <p:txBody>
          <a:bodyPr wrap="square">
            <a:spAutoFit/>
          </a:bodyPr>
          <a:lstStyle/>
          <a:p>
            <a:pPr>
              <a:lnSpc>
                <a:spcPct val="150000"/>
              </a:lnSpc>
            </a:pPr>
            <a:r>
              <a:rPr lang="ru-RU" sz="1600" dirty="0" err="1" smtClean="0">
                <a:latin typeface="Times New Roman" panose="02020603050405020304" pitchFamily="18" charset="0"/>
                <a:cs typeface="Times New Roman" panose="02020603050405020304" pitchFamily="18" charset="0"/>
              </a:rPr>
              <a:t>Міжпредметні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зв’язки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передбачають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що</a:t>
            </a:r>
            <a:r>
              <a:rPr lang="ru-RU" sz="1600" dirty="0" smtClean="0">
                <a:latin typeface="Times New Roman" panose="02020603050405020304" pitchFamily="18" charset="0"/>
                <a:cs typeface="Times New Roman" panose="02020603050405020304" pitchFamily="18" charset="0"/>
              </a:rPr>
              <a:t> один предмет </a:t>
            </a:r>
            <a:r>
              <a:rPr lang="ru-RU" sz="1600" dirty="0" err="1" smtClean="0">
                <a:latin typeface="Times New Roman" panose="02020603050405020304" pitchFamily="18" charset="0"/>
                <a:cs typeface="Times New Roman" panose="02020603050405020304" pitchFamily="18" charset="0"/>
              </a:rPr>
              <a:t>основний</a:t>
            </a:r>
            <a:r>
              <a:rPr lang="ru-RU" sz="1600" dirty="0" smtClean="0">
                <a:latin typeface="Times New Roman" panose="02020603050405020304" pitchFamily="18" charset="0"/>
                <a:cs typeface="Times New Roman" panose="02020603050405020304" pitchFamily="18" charset="0"/>
              </a:rPr>
              <a:t>, а </a:t>
            </a:r>
            <a:r>
              <a:rPr lang="ru-RU" sz="1600" dirty="0" err="1" smtClean="0">
                <a:latin typeface="Times New Roman" panose="02020603050405020304" pitchFamily="18" charset="0"/>
                <a:cs typeface="Times New Roman" panose="02020603050405020304" pitchFamily="18" charset="0"/>
              </a:rPr>
              <a:t>відомості</a:t>
            </a:r>
            <a:r>
              <a:rPr lang="ru-RU" sz="1600" dirty="0" smtClean="0">
                <a:latin typeface="Times New Roman" panose="02020603050405020304" pitchFamily="18" charset="0"/>
                <a:cs typeface="Times New Roman" panose="02020603050405020304" pitchFamily="18" charset="0"/>
              </a:rPr>
              <a:t> з </a:t>
            </a:r>
            <a:r>
              <a:rPr lang="ru-RU" sz="1600" dirty="0" err="1" smtClean="0">
                <a:latin typeface="Times New Roman" panose="02020603050405020304" pitchFamily="18" charset="0"/>
                <a:cs typeface="Times New Roman" panose="02020603050405020304" pitchFamily="18" charset="0"/>
              </a:rPr>
              <a:t>іншого</a:t>
            </a:r>
            <a:r>
              <a:rPr lang="ru-RU" sz="1600" dirty="0" smtClean="0">
                <a:latin typeface="Times New Roman" panose="02020603050405020304" pitchFamily="18" charset="0"/>
                <a:cs typeface="Times New Roman" panose="02020603050405020304" pitchFamily="18" charset="0"/>
              </a:rPr>
              <a:t> – </a:t>
            </a:r>
            <a:r>
              <a:rPr lang="ru-RU" sz="1600" dirty="0" err="1" smtClean="0">
                <a:latin typeface="Times New Roman" panose="02020603050405020304" pitchFamily="18" charset="0"/>
                <a:cs typeface="Times New Roman" panose="02020603050405020304" pitchFamily="18" charset="0"/>
              </a:rPr>
              <a:t>допоміжні</a:t>
            </a:r>
            <a:r>
              <a:rPr lang="ru-RU" sz="1600" dirty="0" smtClean="0">
                <a:latin typeface="Times New Roman" panose="02020603050405020304" pitchFamily="18" charset="0"/>
                <a:cs typeface="Times New Roman" panose="02020603050405020304" pitchFamily="18" charset="0"/>
              </a:rPr>
              <a:t>, а </a:t>
            </a:r>
            <a:r>
              <a:rPr lang="ru-RU" sz="1600" dirty="0" err="1" smtClean="0">
                <a:latin typeface="Times New Roman" panose="02020603050405020304" pitchFamily="18" charset="0"/>
                <a:cs typeface="Times New Roman" panose="02020603050405020304" pitchFamily="18" charset="0"/>
              </a:rPr>
              <a:t>знання</a:t>
            </a:r>
            <a:r>
              <a:rPr lang="ru-RU" sz="1600" dirty="0" smtClean="0">
                <a:latin typeface="Times New Roman" panose="02020603050405020304" pitchFamily="18" charset="0"/>
                <a:cs typeface="Times New Roman" panose="02020603050405020304" pitchFamily="18" charset="0"/>
              </a:rPr>
              <a:t> з </a:t>
            </a:r>
            <a:r>
              <a:rPr lang="ru-RU" sz="1600" dirty="0" err="1" smtClean="0">
                <a:latin typeface="Times New Roman" panose="02020603050405020304" pitchFamily="18" charset="0"/>
                <a:cs typeface="Times New Roman" panose="02020603050405020304" pitchFamily="18" charset="0"/>
              </a:rPr>
              <a:t>інших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галузей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вкраплюються</a:t>
            </a:r>
            <a:r>
              <a:rPr lang="ru-RU" sz="1600" dirty="0" smtClean="0">
                <a:latin typeface="Times New Roman" panose="02020603050405020304" pitchFamily="18" charset="0"/>
                <a:cs typeface="Times New Roman" panose="02020603050405020304" pitchFamily="18" charset="0"/>
              </a:rPr>
              <a:t> у </a:t>
            </a:r>
            <a:r>
              <a:rPr lang="ru-RU" sz="1600" dirty="0" err="1" smtClean="0">
                <a:latin typeface="Times New Roman" panose="02020603050405020304" pitchFamily="18" charset="0"/>
                <a:cs typeface="Times New Roman" panose="02020603050405020304" pitchFamily="18" charset="0"/>
              </a:rPr>
              <a:t>загальну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логіку</a:t>
            </a:r>
            <a:r>
              <a:rPr lang="ru-RU" sz="1600" dirty="0" smtClean="0">
                <a:latin typeface="Times New Roman" panose="02020603050405020304" pitchFamily="18" charset="0"/>
                <a:cs typeface="Times New Roman" panose="02020603050405020304" pitchFamily="18" charset="0"/>
              </a:rPr>
              <a:t> уроку, основного предмета (</a:t>
            </a:r>
            <a:r>
              <a:rPr lang="ru-RU" sz="1600" dirty="0" smtClean="0">
                <a:latin typeface="Times New Roman" panose="02020603050405020304" pitchFamily="18" charset="0"/>
                <a:cs typeface="Times New Roman" panose="02020603050405020304" pitchFamily="18" charset="0"/>
                <a:hlinkClick r:id="rId3"/>
              </a:rPr>
              <a:t>А. Жукова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викладаються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лише</a:t>
            </a:r>
            <a:r>
              <a:rPr lang="ru-RU" sz="1600" dirty="0" smtClean="0">
                <a:latin typeface="Times New Roman" panose="02020603050405020304" pitchFamily="18" charset="0"/>
                <a:cs typeface="Times New Roman" panose="02020603050405020304" pitchFamily="18" charset="0"/>
              </a:rPr>
              <a:t> в </a:t>
            </a:r>
            <a:r>
              <a:rPr lang="ru-RU" sz="1600" dirty="0" err="1" smtClean="0">
                <a:latin typeface="Times New Roman" panose="02020603050405020304" pitchFamily="18" charset="0"/>
                <a:cs typeface="Times New Roman" panose="02020603050405020304" pitchFamily="18" charset="0"/>
              </a:rPr>
              <a:t>допоміжній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ролі</a:t>
            </a:r>
            <a:r>
              <a:rPr lang="ru-RU" sz="1600" dirty="0" smtClean="0">
                <a:latin typeface="Times New Roman" panose="02020603050405020304" pitchFamily="18" charset="0"/>
                <a:cs typeface="Times New Roman" panose="02020603050405020304" pitchFamily="18" charset="0"/>
              </a:rPr>
              <a:t> з метою </a:t>
            </a:r>
            <a:r>
              <a:rPr lang="ru-RU" sz="1600" dirty="0" err="1" smtClean="0">
                <a:latin typeface="Times New Roman" panose="02020603050405020304" pitchFamily="18" charset="0"/>
                <a:cs typeface="Times New Roman" panose="02020603050405020304" pitchFamily="18" charset="0"/>
              </a:rPr>
              <a:t>повторення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прискорення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процесу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навчання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чи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закріплення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знань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умінь</a:t>
            </a:r>
            <a:r>
              <a:rPr lang="ru-RU" sz="1600" dirty="0" smtClean="0">
                <a:latin typeface="Times New Roman" panose="02020603050405020304" pitchFamily="18" charset="0"/>
                <a:cs typeface="Times New Roman" panose="02020603050405020304" pitchFamily="18" charset="0"/>
              </a:rPr>
              <a:t> і </a:t>
            </a:r>
            <a:r>
              <a:rPr lang="ru-RU" sz="1600" dirty="0" err="1" smtClean="0">
                <a:latin typeface="Times New Roman" panose="02020603050405020304" pitchFamily="18" charset="0"/>
                <a:cs typeface="Times New Roman" panose="02020603050405020304" pitchFamily="18" charset="0"/>
              </a:rPr>
              <a:t>навичок</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hlinkClick r:id="rId4"/>
              </a:rPr>
              <a:t>Т. В. </a:t>
            </a:r>
            <a:r>
              <a:rPr lang="ru-RU" sz="1600" dirty="0" err="1" smtClean="0">
                <a:latin typeface="Times New Roman" panose="02020603050405020304" pitchFamily="18" charset="0"/>
                <a:cs typeface="Times New Roman" panose="02020603050405020304" pitchFamily="18" charset="0"/>
                <a:hlinkClick r:id="rId4"/>
              </a:rPr>
              <a:t>Располова</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p:txBody>
      </p:sp>
      <p:pic>
        <p:nvPicPr>
          <p:cNvPr id="1028" name="Picture 4" descr="5 змін, які пропонують внести у шкільні програми для 5-9 класі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399" y="1823243"/>
            <a:ext cx="4329000" cy="34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5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55103" b="83841"/>
          <a:stretch/>
        </p:blipFill>
        <p:spPr>
          <a:xfrm>
            <a:off x="-1" y="0"/>
            <a:ext cx="3509415" cy="877824"/>
          </a:xfrm>
          <a:prstGeom prst="rect">
            <a:avLst/>
          </a:prstGeom>
        </p:spPr>
      </p:pic>
      <p:sp>
        <p:nvSpPr>
          <p:cNvPr id="6" name="Прямоугольник 5"/>
          <p:cNvSpPr/>
          <p:nvPr/>
        </p:nvSpPr>
        <p:spPr>
          <a:xfrm>
            <a:off x="861666" y="1558140"/>
            <a:ext cx="4485034" cy="3970318"/>
          </a:xfrm>
          <a:prstGeom prst="rect">
            <a:avLst/>
          </a:prstGeom>
        </p:spPr>
        <p:txBody>
          <a:bodyPr wrap="square">
            <a:spAutoFit/>
          </a:bodyPr>
          <a:lstStyle/>
          <a:p>
            <a:pPr>
              <a:lnSpc>
                <a:spcPct val="150000"/>
              </a:lnSpc>
            </a:pPr>
            <a:r>
              <a:rPr lang="ru-RU" sz="2800" dirty="0" err="1">
                <a:latin typeface="Times New Roman" panose="02020603050405020304" pitchFamily="18" charset="0"/>
                <a:cs typeface="Times New Roman" panose="02020603050405020304" pitchFamily="18" charset="0"/>
              </a:rPr>
              <a:t>Міжпредметні</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зв'язки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виконують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фунції</a:t>
            </a:r>
            <a:r>
              <a:rPr lang="ru-RU" sz="2800" dirty="0" smtClean="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uk-UA" sz="2800" b="1" dirty="0" smtClean="0">
                <a:latin typeface="Times New Roman" panose="02020603050405020304" pitchFamily="18" charset="0"/>
                <a:cs typeface="Times New Roman" panose="02020603050405020304" pitchFamily="18" charset="0"/>
              </a:rPr>
              <a:t>ОСВІТНЯ;</a:t>
            </a:r>
          </a:p>
          <a:p>
            <a:pPr marL="457200" indent="-457200">
              <a:lnSpc>
                <a:spcPct val="150000"/>
              </a:lnSpc>
              <a:buFontTx/>
              <a:buChar char="-"/>
            </a:pPr>
            <a:r>
              <a:rPr lang="uk-UA" sz="2800" b="1" dirty="0" smtClean="0">
                <a:latin typeface="Times New Roman" panose="02020603050405020304" pitchFamily="18" charset="0"/>
                <a:cs typeface="Times New Roman" panose="02020603050405020304" pitchFamily="18" charset="0"/>
              </a:rPr>
              <a:t>РОЗВИВАЮЧА;</a:t>
            </a:r>
          </a:p>
          <a:p>
            <a:pPr marL="457200" indent="-457200">
              <a:lnSpc>
                <a:spcPct val="150000"/>
              </a:lnSpc>
              <a:buFontTx/>
              <a:buChar char="-"/>
            </a:pPr>
            <a:r>
              <a:rPr lang="uk-UA" sz="2800" b="1" dirty="0" smtClean="0">
                <a:latin typeface="Times New Roman" panose="02020603050405020304" pitchFamily="18" charset="0"/>
                <a:cs typeface="Times New Roman" panose="02020603050405020304" pitchFamily="18" charset="0"/>
              </a:rPr>
              <a:t>ВИХОВНА;</a:t>
            </a:r>
          </a:p>
          <a:p>
            <a:pPr marL="457200" indent="-457200">
              <a:lnSpc>
                <a:spcPct val="150000"/>
              </a:lnSpc>
              <a:buFontTx/>
              <a:buChar char="-"/>
            </a:pPr>
            <a:r>
              <a:rPr lang="uk-UA" sz="2800" b="1" dirty="0" smtClean="0">
                <a:latin typeface="Times New Roman" panose="02020603050405020304" pitchFamily="18" charset="0"/>
                <a:cs typeface="Times New Roman" panose="02020603050405020304" pitchFamily="18" charset="0"/>
              </a:rPr>
              <a:t>КОНСТРУКТИВНА</a:t>
            </a:r>
            <a:endParaRPr lang="ru-RU" sz="2800" b="1" dirty="0">
              <a:latin typeface="Times New Roman" panose="02020603050405020304" pitchFamily="18" charset="0"/>
              <a:cs typeface="Times New Roman" panose="02020603050405020304" pitchFamily="18" charset="0"/>
            </a:endParaRPr>
          </a:p>
        </p:txBody>
      </p:sp>
      <p:pic>
        <p:nvPicPr>
          <p:cNvPr id="1028" name="Picture 4" descr="5 змін, які пропонують внести у шкільні програми для 5-9 клас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399" y="1823243"/>
            <a:ext cx="4329000" cy="34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3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930</Words>
  <Application>Microsoft Office PowerPoint</Application>
  <PresentationFormat>Широкоэкранный</PresentationFormat>
  <Paragraphs>163</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Arial</vt:lpstr>
      <vt:lpstr>Arial Black</vt:lpstr>
      <vt:lpstr>Calibri</vt:lpstr>
      <vt:lpstr>Calibri Light</vt:lpstr>
      <vt:lpstr>Roboto</vt:lpstr>
      <vt:lpstr>Times New Roman</vt:lpstr>
      <vt:lpstr>Тема Office</vt:lpstr>
      <vt:lpstr>Інтеграція та міжпредметні зв`язки  на уроках мистецької освітньої галузі</vt:lpstr>
      <vt:lpstr> На уроках мистецької освіти важливо використовувати інтеграцію та міжпредметні зв'язки для збагачення навчального процесу та розвитку учнів. Інтеграція полягає в поєднанні різних аспектів мистецької освіти з іншими предметами чи діяльностями, що допомагає зрозуміти ширший контекст мистецтва та його вплив на суспільство.   Наприклад, урок мистецтва може бути поєднаним з історією, літературою чи наукою, щоб дослідити вплив історичних подій, літературних творів чи наукових відкриттів на розвиток мистецтва та культури. Також можна використовувати мистецтво як засіб для вивчення інших предметів, наприклад, математики через геометричні форми в живописі або музики через ритм та темп.</vt:lpstr>
      <vt:lpstr>  Міжпредметні зв'язки дозволяють учням бачити зв'язок між різними предметами та реальним життям, що сприяє глибшому розумінню матеріалу та розвитку критичного мислення.    Наприклад, вивчення мистецтва може допомогти учням краще розуміти історію, культуру та соціальні аспекти суспільства.   Такий підхід до викладання мистецтва допомагає створити більш глибоке та змістовне навчання, розвиває творчість та аналітичні здібності учнів, а також сприяє їх загальному культурному розвитку.</vt:lpstr>
      <vt:lpstr>Міжпредметні зв'язки та інтеграція на уроках мистецької освітньої галузі мають величезне значення для цілісного і гармонійного розвитку учнів. Ось деякі ключові моменти:  1. Мистецтво тісно пов'язане з історією, культурою та традиціями народів. Вивчаючи твори мистецтва, учні можуть краще зрозуміти історичний контекст, погляди та цінності певних епох і цивілізацій. Це сприяє міжпредметним зв'язкам з історією, літературою та іншими гуманітарними науками.  2. Мистецтво часто базується на математичних принципах і законах. Наприклад, музика використовує математичні відношення для створення гармонії, а в образотворчому мистецтві застосовуються принципи симетрії, пропорцій та геометричних форм. Це дозволяє встановлювати міжпредметні зв'язки з математикою.  3. Природничі науки, такі як фізика, хімія та біологія, також пов'язані з мистецтвом. Наприклад, вивчення природних явищ та процесів може надихнути художників на створення творів, а знання про фізичні властивості матеріалів допомагає митцям у їх роботі.  4. Інтеграція різних видів мистецтва на уроках (музики, живопису, літератури, театру тощо) сприяє кращому розумінню учнями внутрішніх зв'язків між ними та розвиває критичне мислення і творчі здібності.  5. Залучення сучасних технологій (комп'ютерна графіка, мультимедіа, анімація тощо) до уроків мистецтва дозволяє встановлювати міжпредметні зв'язки з інформатикою та новими медіа.  Таким чином, міжпредметні зв'язки та інтегрований підхід до викладання мистецької освітньої галузі сприяють формуванню в учнів цілісної картини світу, допомагають їм краще розуміти взаємозв'язки між різними сферами знань і розвивають критичне та креативне мислення.</vt:lpstr>
      <vt:lpstr> Таким чином, інтеграція та міжпредметні зв'язки на уроках мистецтва сприяють більш глибокому розумінню матеріалу, розвивають творчі здібності учнів і допомагають їм здобувати комплексні знання.</vt:lpstr>
      <vt:lpstr>Презентация PowerPoint</vt:lpstr>
      <vt:lpstr> Міжпредметні зв'язки на уроках сприяють більш глибокому розумінню матеріалу, розвивають творчі здібності учнів і допомагають їм здобувати комплексні знання.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«Золотий переріз» число Фібоначчі</vt:lpstr>
      <vt:lpstr>Презентация PowerPoint</vt:lpstr>
      <vt:lpstr>Презентация PowerPoint</vt:lpstr>
      <vt:lpstr>Презентация PowerPoint</vt:lpstr>
      <vt:lpstr>Створити власний урок  з предмету, який викладаєте використовуючи міжпредметні зв’язки</vt:lpstr>
      <vt:lpstr>Використанні джерела: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Інтеграція та міжпредметні зв`язки  на уроках мистецької освітньої галузі</dc:title>
  <dc:creator>User</dc:creator>
  <cp:lastModifiedBy>User</cp:lastModifiedBy>
  <cp:revision>51</cp:revision>
  <dcterms:created xsi:type="dcterms:W3CDTF">2024-05-20T08:16:41Z</dcterms:created>
  <dcterms:modified xsi:type="dcterms:W3CDTF">2024-05-21T13:13:01Z</dcterms:modified>
</cp:coreProperties>
</file>